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Lst>
  <p:notesMasterIdLst>
    <p:notesMasterId r:id="rId21"/>
  </p:notesMasterIdLst>
  <p:handoutMasterIdLst>
    <p:handoutMasterId r:id="rId22"/>
  </p:handoutMasterIdLst>
  <p:sldIdLst>
    <p:sldId id="256" r:id="rId3"/>
    <p:sldId id="257" r:id="rId4"/>
    <p:sldId id="258" r:id="rId5"/>
    <p:sldId id="263" r:id="rId6"/>
    <p:sldId id="266" r:id="rId7"/>
    <p:sldId id="259" r:id="rId8"/>
    <p:sldId id="264" r:id="rId9"/>
    <p:sldId id="265" r:id="rId10"/>
    <p:sldId id="262" r:id="rId11"/>
    <p:sldId id="267" r:id="rId12"/>
    <p:sldId id="268" r:id="rId13"/>
    <p:sldId id="270" r:id="rId14"/>
    <p:sldId id="269" r:id="rId15"/>
    <p:sldId id="271" r:id="rId16"/>
    <p:sldId id="274" r:id="rId17"/>
    <p:sldId id="272" r:id="rId18"/>
    <p:sldId id="273" r:id="rId19"/>
    <p:sldId id="26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73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7" autoAdjust="0"/>
    <p:restoredTop sz="83299" autoAdjust="0"/>
  </p:normalViewPr>
  <p:slideViewPr>
    <p:cSldViewPr snapToGrid="0" snapToObjects="1">
      <p:cViewPr varScale="1">
        <p:scale>
          <a:sx n="109" d="100"/>
          <a:sy n="109" d="100"/>
        </p:scale>
        <p:origin x="942" y="96"/>
      </p:cViewPr>
      <p:guideLst>
        <p:guide orient="horz" pos="1620"/>
        <p:guide pos="2880"/>
      </p:guideLst>
    </p:cSldViewPr>
  </p:slideViewPr>
  <p:outlineViewPr>
    <p:cViewPr>
      <p:scale>
        <a:sx n="33" d="100"/>
        <a:sy n="33" d="100"/>
      </p:scale>
      <p:origin x="0" y="7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48EBE-51DF-BB4C-A9FA-7620BFC94D29}" type="datetimeFigureOut">
              <a:rPr lang="en-US" smtClean="0"/>
              <a:t>6/20/2019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399A2F-668C-5049-A70A-836AD81A5B35}" type="slidenum">
              <a:rPr lang="en-US" smtClean="0"/>
              <a:t>‹#›</a:t>
            </a:fld>
            <a:endParaRPr lang="en-US"/>
          </a:p>
        </p:txBody>
      </p:sp>
    </p:spTree>
    <p:extLst>
      <p:ext uri="{BB962C8B-B14F-4D97-AF65-F5344CB8AC3E}">
        <p14:creationId xmlns:p14="http://schemas.microsoft.com/office/powerpoint/2010/main" val="108012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909D0-EA56-6346-812E-3FAD681E6151}" type="datetimeFigureOut">
              <a:rPr lang="en-US" smtClean="0"/>
              <a:t>6/20/2019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383A2-DC86-154E-9B73-AF10FA2A5834}" type="slidenum">
              <a:rPr lang="en-US" smtClean="0"/>
              <a:t>‹#›</a:t>
            </a:fld>
            <a:endParaRPr lang="en-US"/>
          </a:p>
        </p:txBody>
      </p:sp>
    </p:spTree>
    <p:extLst>
      <p:ext uri="{BB962C8B-B14F-4D97-AF65-F5344CB8AC3E}">
        <p14:creationId xmlns:p14="http://schemas.microsoft.com/office/powerpoint/2010/main" val="3329903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33F383A2-DC86-154E-9B73-AF10FA2A5834}" type="slidenum">
              <a:rPr lang="en-US" smtClean="0"/>
              <a:t>1</a:t>
            </a:fld>
            <a:endParaRPr lang="en-US"/>
          </a:p>
        </p:txBody>
      </p:sp>
    </p:spTree>
    <p:extLst>
      <p:ext uri="{BB962C8B-B14F-4D97-AF65-F5344CB8AC3E}">
        <p14:creationId xmlns:p14="http://schemas.microsoft.com/office/powerpoint/2010/main" val="328352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11</a:t>
            </a:fld>
            <a:endParaRPr lang="en-US"/>
          </a:p>
        </p:txBody>
      </p:sp>
    </p:spTree>
    <p:extLst>
      <p:ext uri="{BB962C8B-B14F-4D97-AF65-F5344CB8AC3E}">
        <p14:creationId xmlns:p14="http://schemas.microsoft.com/office/powerpoint/2010/main" val="139471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p:txBody>
      </p:sp>
      <p:sp>
        <p:nvSpPr>
          <p:cNvPr id="4" name="Slide Number Placeholder 3"/>
          <p:cNvSpPr>
            <a:spLocks noGrp="1"/>
          </p:cNvSpPr>
          <p:nvPr>
            <p:ph type="sldNum" sz="quarter" idx="10"/>
          </p:nvPr>
        </p:nvSpPr>
        <p:spPr/>
        <p:txBody>
          <a:bodyPr/>
          <a:lstStyle/>
          <a:p>
            <a:fld id="{33F383A2-DC86-154E-9B73-AF10FA2A5834}" type="slidenum">
              <a:rPr lang="en-US" smtClean="0"/>
              <a:t>12</a:t>
            </a:fld>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13</a:t>
            </a:fld>
            <a:endParaRPr lang="en-US"/>
          </a:p>
        </p:txBody>
      </p:sp>
    </p:spTree>
    <p:extLst>
      <p:ext uri="{BB962C8B-B14F-4D97-AF65-F5344CB8AC3E}">
        <p14:creationId xmlns:p14="http://schemas.microsoft.com/office/powerpoint/2010/main" val="160125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14</a:t>
            </a:fld>
            <a:endParaRPr lang="en-US"/>
          </a:p>
        </p:txBody>
      </p:sp>
    </p:spTree>
    <p:extLst>
      <p:ext uri="{BB962C8B-B14F-4D97-AF65-F5344CB8AC3E}">
        <p14:creationId xmlns:p14="http://schemas.microsoft.com/office/powerpoint/2010/main" val="160125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p:txBody>
      </p:sp>
      <p:sp>
        <p:nvSpPr>
          <p:cNvPr id="4" name="Slide Number Placeholder 3"/>
          <p:cNvSpPr>
            <a:spLocks noGrp="1"/>
          </p:cNvSpPr>
          <p:nvPr>
            <p:ph type="sldNum" sz="quarter" idx="10"/>
          </p:nvPr>
        </p:nvSpPr>
        <p:spPr/>
        <p:txBody>
          <a:bodyPr/>
          <a:lstStyle/>
          <a:p>
            <a:fld id="{33F383A2-DC86-154E-9B73-AF10FA2A5834}" type="slidenum">
              <a:rPr lang="en-US" smtClean="0"/>
              <a:t>15</a:t>
            </a:fld>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16</a:t>
            </a:fld>
            <a:endParaRPr lang="en-US"/>
          </a:p>
        </p:txBody>
      </p:sp>
    </p:spTree>
    <p:extLst>
      <p:ext uri="{BB962C8B-B14F-4D97-AF65-F5344CB8AC3E}">
        <p14:creationId xmlns:p14="http://schemas.microsoft.com/office/powerpoint/2010/main" val="139471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p:txBody>
      </p:sp>
      <p:sp>
        <p:nvSpPr>
          <p:cNvPr id="4" name="Slide Number Placeholder 3"/>
          <p:cNvSpPr>
            <a:spLocks noGrp="1"/>
          </p:cNvSpPr>
          <p:nvPr>
            <p:ph type="sldNum" sz="quarter" idx="10"/>
          </p:nvPr>
        </p:nvSpPr>
        <p:spPr/>
        <p:txBody>
          <a:bodyPr/>
          <a:lstStyle/>
          <a:p>
            <a:fld id="{33F383A2-DC86-154E-9B73-AF10FA2A5834}" type="slidenum">
              <a:rPr lang="en-US" smtClean="0"/>
              <a:t>17</a:t>
            </a:fld>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2</a:t>
            </a:fld>
            <a:endParaRPr lang="en-US"/>
          </a:p>
        </p:txBody>
      </p:sp>
    </p:spTree>
    <p:extLst>
      <p:ext uri="{BB962C8B-B14F-4D97-AF65-F5344CB8AC3E}">
        <p14:creationId xmlns:p14="http://schemas.microsoft.com/office/powerpoint/2010/main" val="377326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3</a:t>
            </a:fld>
            <a:endParaRPr lang="en-US"/>
          </a:p>
        </p:txBody>
      </p:sp>
    </p:spTree>
    <p:extLst>
      <p:ext uri="{BB962C8B-B14F-4D97-AF65-F5344CB8AC3E}">
        <p14:creationId xmlns:p14="http://schemas.microsoft.com/office/powerpoint/2010/main" val="139471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4</a:t>
            </a:fld>
            <a:endParaRPr lang="en-US"/>
          </a:p>
        </p:txBody>
      </p:sp>
    </p:spTree>
    <p:extLst>
      <p:ext uri="{BB962C8B-B14F-4D97-AF65-F5344CB8AC3E}">
        <p14:creationId xmlns:p14="http://schemas.microsoft.com/office/powerpoint/2010/main" val="139471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p:txBody>
      </p:sp>
      <p:sp>
        <p:nvSpPr>
          <p:cNvPr id="4" name="Slide Number Placeholder 3"/>
          <p:cNvSpPr>
            <a:spLocks noGrp="1"/>
          </p:cNvSpPr>
          <p:nvPr>
            <p:ph type="sldNum" sz="quarter" idx="10"/>
          </p:nvPr>
        </p:nvSpPr>
        <p:spPr/>
        <p:txBody>
          <a:bodyPr/>
          <a:lstStyle/>
          <a:p>
            <a:fld id="{33F383A2-DC86-154E-9B73-AF10FA2A5834}" type="slidenum">
              <a:rPr lang="en-US" smtClean="0"/>
              <a:t>5</a:t>
            </a:fld>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p:txBody>
      </p:sp>
      <p:sp>
        <p:nvSpPr>
          <p:cNvPr id="4" name="Slide Number Placeholder 3"/>
          <p:cNvSpPr>
            <a:spLocks noGrp="1"/>
          </p:cNvSpPr>
          <p:nvPr>
            <p:ph type="sldNum" sz="quarter" idx="10"/>
          </p:nvPr>
        </p:nvSpPr>
        <p:spPr/>
        <p:txBody>
          <a:bodyPr/>
          <a:lstStyle/>
          <a:p>
            <a:fld id="{33F383A2-DC86-154E-9B73-AF10FA2A5834}" type="slidenum">
              <a:rPr lang="en-US" smtClean="0"/>
              <a:t>6</a:t>
            </a:fld>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p:txBody>
      </p:sp>
      <p:sp>
        <p:nvSpPr>
          <p:cNvPr id="4" name="Slide Number Placeholder 3"/>
          <p:cNvSpPr>
            <a:spLocks noGrp="1"/>
          </p:cNvSpPr>
          <p:nvPr>
            <p:ph type="sldNum" sz="quarter" idx="10"/>
          </p:nvPr>
        </p:nvSpPr>
        <p:spPr/>
        <p:txBody>
          <a:bodyPr/>
          <a:lstStyle/>
          <a:p>
            <a:fld id="{33F383A2-DC86-154E-9B73-AF10FA2A5834}" type="slidenum">
              <a:rPr lang="en-US" smtClean="0"/>
              <a:t>7</a:t>
            </a:fld>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p:txBody>
      </p:sp>
      <p:sp>
        <p:nvSpPr>
          <p:cNvPr id="4" name="Slide Number Placeholder 3"/>
          <p:cNvSpPr>
            <a:spLocks noGrp="1"/>
          </p:cNvSpPr>
          <p:nvPr>
            <p:ph type="sldNum" sz="quarter" idx="10"/>
          </p:nvPr>
        </p:nvSpPr>
        <p:spPr/>
        <p:txBody>
          <a:bodyPr/>
          <a:lstStyle/>
          <a:p>
            <a:fld id="{33F383A2-DC86-154E-9B73-AF10FA2A5834}" type="slidenum">
              <a:rPr lang="en-US" smtClean="0"/>
              <a:t>8</a:t>
            </a:fld>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Tips:</a:t>
            </a:r>
          </a:p>
          <a:p>
            <a:pPr marL="171450" indent="-171450">
              <a:buFont typeface="Arial"/>
              <a:buChar char="•"/>
            </a:pPr>
            <a:r>
              <a:rPr lang="en-US" dirty="0" smtClean="0"/>
              <a:t>Slide title</a:t>
            </a:r>
            <a:r>
              <a:rPr lang="en-US" baseline="0" dirty="0" smtClean="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Title should be kept short</a:t>
            </a:r>
            <a:r>
              <a:rPr lang="en-US" baseline="0" dirty="0" smtClean="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change the image, right click on it and click </a:t>
            </a:r>
            <a:r>
              <a:rPr lang="en-US" b="1" i="1" baseline="0" dirty="0" smtClean="0"/>
              <a:t>Change Picture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10</a:t>
            </a:fld>
            <a:endParaRPr lang="en-US"/>
          </a:p>
        </p:txBody>
      </p:sp>
    </p:spTree>
    <p:extLst>
      <p:ext uri="{BB962C8B-B14F-4D97-AF65-F5344CB8AC3E}">
        <p14:creationId xmlns:p14="http://schemas.microsoft.com/office/powerpoint/2010/main" val="1394711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57200" y="2629143"/>
            <a:ext cx="8229600" cy="857250"/>
          </a:xfrm>
          <a:prstGeom prst="rect">
            <a:avLst/>
          </a:prstGeom>
        </p:spPr>
        <p:txBody>
          <a:bodyPr vert="horz" lIns="91440" tIns="45720" rIns="91440" bIns="45720" rtlCol="0" anchor="ctr">
            <a:normAutofit/>
          </a:bodyPr>
          <a:lstStyle>
            <a:lvl1pPr>
              <a:defRPr sz="4000" b="0" i="0" baseline="0">
                <a:latin typeface="+mj-lt"/>
                <a:cs typeface="HelveticaNeueLT Std Thin"/>
              </a:defRPr>
            </a:lvl1pPr>
          </a:lstStyle>
          <a:p>
            <a:r>
              <a:rPr lang="en-US" dirty="0" smtClean="0"/>
              <a:t>Place Title of Presentation Here</a:t>
            </a:r>
            <a:endParaRPr lang="en-US" dirty="0"/>
          </a:p>
        </p:txBody>
      </p:sp>
      <p:sp>
        <p:nvSpPr>
          <p:cNvPr id="9" name="Text Placeholder 8"/>
          <p:cNvSpPr>
            <a:spLocks noGrp="1"/>
          </p:cNvSpPr>
          <p:nvPr>
            <p:ph type="body" sz="quarter" idx="10" hasCustomPrompt="1"/>
          </p:nvPr>
        </p:nvSpPr>
        <p:spPr>
          <a:xfrm>
            <a:off x="3061027" y="3770922"/>
            <a:ext cx="3061024" cy="795338"/>
          </a:xfrm>
          <a:prstGeom prst="rect">
            <a:avLst/>
          </a:prstGeom>
        </p:spPr>
        <p:txBody>
          <a:bodyPr vert="horz" wrap="none"/>
          <a:lstStyle>
            <a:lvl1pPr marL="0" indent="0" algn="ctr">
              <a:buFontTx/>
              <a:buNone/>
              <a:defRPr sz="1800" b="0" i="0" baseline="0">
                <a:solidFill>
                  <a:schemeClr val="accent3"/>
                </a:solidFill>
                <a:latin typeface="+mn-lt"/>
                <a:cs typeface="HelveticaNeueLT Std Thin"/>
              </a:defRPr>
            </a:lvl1pPr>
            <a:lvl2pPr marL="457200" indent="0">
              <a:buFontTx/>
              <a:buNone/>
              <a:defRPr sz="1800" baseline="0">
                <a:solidFill>
                  <a:schemeClr val="accent5"/>
                </a:solidFill>
                <a:latin typeface="Arial Narrow"/>
              </a:defRPr>
            </a:lvl2pPr>
            <a:lvl3pPr marL="914400" indent="0">
              <a:buFontTx/>
              <a:buNone/>
              <a:defRPr sz="1800" baseline="0">
                <a:solidFill>
                  <a:schemeClr val="accent5"/>
                </a:solidFill>
                <a:latin typeface="Arial Narrow"/>
              </a:defRPr>
            </a:lvl3pPr>
            <a:lvl4pPr marL="1371600" indent="0">
              <a:buFontTx/>
              <a:buNone/>
              <a:defRPr sz="1800" baseline="0">
                <a:solidFill>
                  <a:schemeClr val="accent5"/>
                </a:solidFill>
                <a:latin typeface="Arial Narrow"/>
              </a:defRPr>
            </a:lvl4pPr>
            <a:lvl5pPr marL="1828800" indent="0">
              <a:buFontTx/>
              <a:buNone/>
              <a:defRPr sz="1800" baseline="0">
                <a:solidFill>
                  <a:schemeClr val="accent5"/>
                </a:solidFill>
                <a:latin typeface="Arial Narrow"/>
              </a:defRPr>
            </a:lvl5pPr>
          </a:lstStyle>
          <a:p>
            <a:pPr lvl="0"/>
            <a:r>
              <a:rPr lang="en-US" dirty="0" smtClean="0"/>
              <a:t>PRESENTER</a:t>
            </a:r>
          </a:p>
          <a:p>
            <a:pPr lvl="0"/>
            <a:r>
              <a:rPr lang="en-US" dirty="0" smtClean="0"/>
              <a:t>DATE</a:t>
            </a:r>
            <a:endParaRPr lang="en-US" dirty="0"/>
          </a:p>
        </p:txBody>
      </p:sp>
      <p:cxnSp>
        <p:nvCxnSpPr>
          <p:cNvPr id="10" name="Straight Connector 9"/>
          <p:cNvCxnSpPr/>
          <p:nvPr/>
        </p:nvCxnSpPr>
        <p:spPr>
          <a:xfrm>
            <a:off x="907953" y="3600417"/>
            <a:ext cx="73280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295_REV_TVA_Logo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3360" y="929769"/>
            <a:ext cx="1097280" cy="1097280"/>
          </a:xfrm>
          <a:prstGeom prst="rect">
            <a:avLst/>
          </a:prstGeom>
        </p:spPr>
      </p:pic>
    </p:spTree>
    <p:extLst>
      <p:ext uri="{BB962C8B-B14F-4D97-AF65-F5344CB8AC3E}">
        <p14:creationId xmlns:p14="http://schemas.microsoft.com/office/powerpoint/2010/main" val="34572579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7824"/>
            <a:ext cx="9144000" cy="2462637"/>
          </a:xfrm>
          <a:prstGeom prst="rect">
            <a:avLst/>
          </a:prstGeom>
        </p:spPr>
      </p:pic>
      <p:sp>
        <p:nvSpPr>
          <p:cNvPr id="6" name="Title Placeholder 9"/>
          <p:cNvSpPr>
            <a:spLocks noGrp="1"/>
          </p:cNvSpPr>
          <p:nvPr>
            <p:ph type="title" hasCustomPrompt="1"/>
          </p:nvPr>
        </p:nvSpPr>
        <p:spPr>
          <a:xfrm>
            <a:off x="515817" y="1841092"/>
            <a:ext cx="8229600" cy="857250"/>
          </a:xfrm>
          <a:prstGeom prst="rect">
            <a:avLst/>
          </a:prstGeom>
        </p:spPr>
        <p:txBody>
          <a:bodyPr vert="horz" lIns="91440" tIns="45720" rIns="91440" bIns="45720" rtlCol="0" anchor="ctr">
            <a:normAutofit/>
          </a:bodyPr>
          <a:lstStyle>
            <a:lvl1pPr algn="l">
              <a:defRPr sz="4000" b="0" i="0" baseline="0">
                <a:solidFill>
                  <a:schemeClr val="bg1"/>
                </a:solidFill>
                <a:latin typeface="+mj-lt"/>
                <a:cs typeface="HelveticaNeueLT Std Thin"/>
              </a:defRPr>
            </a:lvl1pPr>
          </a:lstStyle>
          <a:p>
            <a:r>
              <a:rPr lang="en-US" dirty="0" smtClean="0"/>
              <a:t>Place Title of Presentation Here</a:t>
            </a:r>
            <a:endParaRPr lang="en-US" dirty="0"/>
          </a:p>
        </p:txBody>
      </p:sp>
      <p:sp>
        <p:nvSpPr>
          <p:cNvPr id="9" name="Text Placeholder 8"/>
          <p:cNvSpPr>
            <a:spLocks noGrp="1"/>
          </p:cNvSpPr>
          <p:nvPr>
            <p:ph type="body" sz="quarter" idx="10" hasCustomPrompt="1"/>
          </p:nvPr>
        </p:nvSpPr>
        <p:spPr>
          <a:xfrm>
            <a:off x="515817" y="2846101"/>
            <a:ext cx="3061024" cy="795338"/>
          </a:xfrm>
          <a:prstGeom prst="rect">
            <a:avLst/>
          </a:prstGeom>
        </p:spPr>
        <p:txBody>
          <a:bodyPr vert="horz" wrap="none"/>
          <a:lstStyle>
            <a:lvl1pPr marL="0" indent="0" algn="l">
              <a:buFontTx/>
              <a:buNone/>
              <a:defRPr sz="1800" b="0" i="0" baseline="0">
                <a:solidFill>
                  <a:schemeClr val="bg1"/>
                </a:solidFill>
                <a:latin typeface="+mn-lt"/>
                <a:cs typeface="HelveticaNeueLT Std Thin"/>
              </a:defRPr>
            </a:lvl1pPr>
            <a:lvl2pPr marL="457200" indent="0" algn="l">
              <a:buFontTx/>
              <a:buNone/>
              <a:defRPr sz="1800" b="0" i="0" baseline="0">
                <a:solidFill>
                  <a:schemeClr val="bg1"/>
                </a:solidFill>
                <a:latin typeface="+mn-lt"/>
                <a:cs typeface="HelveticaNeueLT Std Thin"/>
              </a:defRPr>
            </a:lvl2pPr>
            <a:lvl3pPr marL="914400" indent="0">
              <a:buFontTx/>
              <a:buNone/>
              <a:defRPr sz="1800" baseline="0">
                <a:solidFill>
                  <a:schemeClr val="accent5"/>
                </a:solidFill>
                <a:latin typeface="Arial Narrow"/>
              </a:defRPr>
            </a:lvl3pPr>
            <a:lvl4pPr marL="1371600" indent="0">
              <a:buFontTx/>
              <a:buNone/>
              <a:defRPr sz="1800" baseline="0">
                <a:solidFill>
                  <a:schemeClr val="accent5"/>
                </a:solidFill>
                <a:latin typeface="Arial Narrow"/>
              </a:defRPr>
            </a:lvl4pPr>
            <a:lvl5pPr marL="1828800" indent="0">
              <a:buFontTx/>
              <a:buNone/>
              <a:defRPr sz="1800" baseline="0">
                <a:solidFill>
                  <a:schemeClr val="accent5"/>
                </a:solidFill>
                <a:latin typeface="Arial Narrow"/>
              </a:defRPr>
            </a:lvl5pPr>
          </a:lstStyle>
          <a:p>
            <a:pPr lvl="0"/>
            <a:r>
              <a:rPr lang="en-US" dirty="0" smtClean="0"/>
              <a:t>PRESENTER</a:t>
            </a:r>
          </a:p>
          <a:p>
            <a:pPr lvl="0"/>
            <a:r>
              <a:rPr lang="en-US" dirty="0" smtClean="0"/>
              <a:t>DATE</a:t>
            </a:r>
            <a:endParaRPr lang="en-US" dirty="0"/>
          </a:p>
        </p:txBody>
      </p:sp>
      <p:cxnSp>
        <p:nvCxnSpPr>
          <p:cNvPr id="10" name="Straight Connector 9"/>
          <p:cNvCxnSpPr/>
          <p:nvPr/>
        </p:nvCxnSpPr>
        <p:spPr>
          <a:xfrm>
            <a:off x="0" y="1320931"/>
            <a:ext cx="9150513"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513" y="3941690"/>
            <a:ext cx="9150513"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82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userDrawn="1"/>
        </p:nvGrpSpPr>
        <p:grpSpPr>
          <a:xfrm>
            <a:off x="699868" y="937846"/>
            <a:ext cx="2901722" cy="2696308"/>
            <a:chOff x="699868" y="937846"/>
            <a:chExt cx="2901722" cy="2696308"/>
          </a:xfrm>
        </p:grpSpPr>
        <p:sp>
          <p:nvSpPr>
            <p:cNvPr id="4" name="Rectangle 3"/>
            <p:cNvSpPr/>
            <p:nvPr/>
          </p:nvSpPr>
          <p:spPr>
            <a:xfrm>
              <a:off x="699868" y="937846"/>
              <a:ext cx="2901722" cy="269630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295_TVA_Logo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196" y="1125677"/>
              <a:ext cx="365760" cy="365760"/>
            </a:xfrm>
            <a:prstGeom prst="rect">
              <a:avLst/>
            </a:prstGeom>
          </p:spPr>
        </p:pic>
        <p:cxnSp>
          <p:nvCxnSpPr>
            <p:cNvPr id="8" name="Straight Connector 7"/>
            <p:cNvCxnSpPr>
              <a:stCxn id="4" idx="2"/>
            </p:cNvCxnSpPr>
            <p:nvPr userDrawn="1"/>
          </p:nvCxnSpPr>
          <p:spPr>
            <a:xfrm flipH="1">
              <a:off x="699868" y="3634154"/>
              <a:ext cx="1450861" cy="0"/>
            </a:xfrm>
            <a:prstGeom prst="line">
              <a:avLst/>
            </a:prstGeom>
            <a:ln w="635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4" idx="2"/>
            </p:cNvCxnSpPr>
            <p:nvPr userDrawn="1"/>
          </p:nvCxnSpPr>
          <p:spPr>
            <a:xfrm flipH="1">
              <a:off x="2150729" y="3634154"/>
              <a:ext cx="1450861" cy="0"/>
            </a:xfrm>
            <a:prstGeom prst="line">
              <a:avLst/>
            </a:prstGeom>
            <a:ln w="63500">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774501" y="1658729"/>
            <a:ext cx="2761961" cy="1801918"/>
          </a:xfrm>
          <a:prstGeom prst="rect">
            <a:avLst/>
          </a:prstGeom>
        </p:spPr>
        <p:txBody>
          <a:bodyPr vert="horz"/>
          <a:lstStyle>
            <a:lvl1pPr algn="l">
              <a:defRPr sz="2800" b="0" i="0">
                <a:solidFill>
                  <a:schemeClr val="accent2"/>
                </a:solidFill>
                <a:latin typeface="+mj-lt"/>
                <a:cs typeface="HelveticaNeueLT Std Thin"/>
              </a:defRPr>
            </a:lvl1pPr>
          </a:lstStyle>
          <a:p>
            <a:r>
              <a:rPr lang="en-US" dirty="0" smtClean="0"/>
              <a:t>Place Title</a:t>
            </a:r>
            <a:br>
              <a:rPr lang="en-US" dirty="0" smtClean="0"/>
            </a:br>
            <a:r>
              <a:rPr lang="en-US" dirty="0" smtClean="0"/>
              <a:t>of Transition Slide Here</a:t>
            </a:r>
            <a:endParaRPr lang="en-US" dirty="0"/>
          </a:p>
        </p:txBody>
      </p:sp>
    </p:spTree>
    <p:extLst>
      <p:ext uri="{BB962C8B-B14F-4D97-AF65-F5344CB8AC3E}">
        <p14:creationId xmlns:p14="http://schemas.microsoft.com/office/powerpoint/2010/main" val="262491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295 pos 2 TVA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6241" y="1761865"/>
            <a:ext cx="1291518" cy="1291518"/>
          </a:xfrm>
          <a:prstGeom prst="rect">
            <a:avLst/>
          </a:prstGeom>
        </p:spPr>
      </p:pic>
    </p:spTree>
    <p:extLst>
      <p:ext uri="{BB962C8B-B14F-4D97-AF65-F5344CB8AC3E}">
        <p14:creationId xmlns:p14="http://schemas.microsoft.com/office/powerpoint/2010/main" val="304290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tioned Pictur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4" name="Text Placeholder 3"/>
          <p:cNvSpPr>
            <a:spLocks noGrp="1"/>
          </p:cNvSpPr>
          <p:nvPr>
            <p:ph type="body" sz="quarter" idx="10"/>
          </p:nvPr>
        </p:nvSpPr>
        <p:spPr>
          <a:xfrm>
            <a:off x="1204913" y="1465263"/>
            <a:ext cx="7481887" cy="755609"/>
          </a:xfrm>
          <a:prstGeom prst="rect">
            <a:avLst/>
          </a:prstGeom>
        </p:spPr>
        <p:txBody>
          <a:bodyPr vert="horz"/>
          <a:lstStyle>
            <a:lvl1pPr marL="0" indent="0">
              <a:buFontTx/>
              <a:buNone/>
              <a:defRPr sz="1600" b="1" i="0" baseline="30000">
                <a:solidFill>
                  <a:schemeClr val="tx2"/>
                </a:solidFill>
                <a:latin typeface="+mn-lt"/>
                <a:cs typeface="HelveticaNeueLT Std"/>
              </a:defRPr>
            </a:lvl1pPr>
            <a:lvl2pPr marL="457200" indent="0">
              <a:buFontTx/>
              <a:buNone/>
              <a:defRPr sz="1600" b="1" i="0" baseline="0">
                <a:solidFill>
                  <a:schemeClr val="tx2"/>
                </a:solidFill>
                <a:latin typeface="+mn-lt"/>
                <a:cs typeface="HelveticaNeueLT Std"/>
              </a:defRPr>
            </a:lvl2pPr>
            <a:lvl3pPr marL="914400" indent="0">
              <a:buFontTx/>
              <a:buNone/>
              <a:defRPr sz="1600" b="1" i="0" baseline="0">
                <a:solidFill>
                  <a:schemeClr val="tx2"/>
                </a:solidFill>
                <a:latin typeface="+mn-lt"/>
                <a:cs typeface="HelveticaNeueLT Std"/>
              </a:defRPr>
            </a:lvl3pPr>
            <a:lvl4pPr marL="1371600" indent="0">
              <a:buFontTx/>
              <a:buNone/>
              <a:defRPr sz="1600" b="1" i="0" baseline="0">
                <a:solidFill>
                  <a:schemeClr val="tx2"/>
                </a:solidFill>
                <a:latin typeface="Arial Narrow"/>
              </a:defRPr>
            </a:lvl4pPr>
            <a:lvl5pPr marL="1828800" indent="0">
              <a:buFontTx/>
              <a:buNone/>
              <a:defRPr sz="1600" b="1" i="0" baseline="0">
                <a:solidFill>
                  <a:schemeClr val="tx2"/>
                </a:solidFill>
                <a:latin typeface="Arial Narrow"/>
              </a:defRPr>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5"/>
          <p:cNvSpPr>
            <a:spLocks noGrp="1"/>
          </p:cNvSpPr>
          <p:nvPr>
            <p:ph type="body" sz="quarter" idx="11"/>
          </p:nvPr>
        </p:nvSpPr>
        <p:spPr>
          <a:xfrm>
            <a:off x="1204914" y="2403923"/>
            <a:ext cx="3549445" cy="2135187"/>
          </a:xfrm>
          <a:prstGeom prst="rect">
            <a:avLst/>
          </a:prstGeom>
        </p:spPr>
        <p:txBody>
          <a:bodyPr vert="horz"/>
          <a:lstStyle>
            <a:lvl1pPr marL="342900" indent="-342900">
              <a:spcAft>
                <a:spcPts val="600"/>
              </a:spcAft>
              <a:buFont typeface="Arial"/>
              <a:buChar char="•"/>
              <a:defRPr sz="1400" b="0" i="0" baseline="0">
                <a:solidFill>
                  <a:schemeClr val="bg1">
                    <a:lumMod val="25000"/>
                  </a:schemeClr>
                </a:solidFill>
                <a:latin typeface="+mn-lt"/>
                <a:cs typeface="HelveticaNeueLT Std Thin"/>
              </a:defRPr>
            </a:lvl1pPr>
            <a:lvl2pPr marL="742950" indent="-285750">
              <a:spcAft>
                <a:spcPts val="600"/>
              </a:spcAft>
              <a:buFont typeface="Arial"/>
              <a:buChar char="•"/>
              <a:defRPr sz="1400" b="0" i="0" baseline="0">
                <a:solidFill>
                  <a:schemeClr val="bg1">
                    <a:lumMod val="25000"/>
                  </a:schemeClr>
                </a:solidFill>
                <a:latin typeface="+mn-lt"/>
                <a:cs typeface="HelveticaNeueLT Std Thin"/>
              </a:defRPr>
            </a:lvl2pPr>
            <a:lvl3pPr marL="1143000" indent="-228600">
              <a:spcAft>
                <a:spcPts val="600"/>
              </a:spcAft>
              <a:buFont typeface="Arial"/>
              <a:buChar char="•"/>
              <a:defRPr sz="1400" b="0" i="0" baseline="0">
                <a:solidFill>
                  <a:schemeClr val="bg1">
                    <a:lumMod val="25000"/>
                  </a:schemeClr>
                </a:solidFill>
                <a:latin typeface="+mn-lt"/>
                <a:cs typeface="HelveticaNeueLT Std Thin"/>
              </a:defRPr>
            </a:lvl3pPr>
            <a:lvl4pPr marL="1600200" indent="-228600">
              <a:spcAft>
                <a:spcPts val="600"/>
              </a:spcAft>
              <a:buFont typeface="Arial"/>
              <a:buChar char="•"/>
              <a:defRPr sz="1400" b="0" i="0" baseline="0">
                <a:solidFill>
                  <a:schemeClr val="bg1">
                    <a:lumMod val="25000"/>
                  </a:schemeClr>
                </a:solidFill>
                <a:latin typeface="+mn-lt"/>
                <a:cs typeface="HelveticaNeueLT Std Thin"/>
              </a:defRPr>
            </a:lvl4pPr>
            <a:lvl5pPr marL="2057400" indent="-228600">
              <a:spcAft>
                <a:spcPts val="600"/>
              </a:spcAft>
              <a:buFont typeface="Arial"/>
              <a:buChar char="•"/>
              <a:defRPr sz="1400" b="0" i="0" baseline="0">
                <a:solidFill>
                  <a:schemeClr val="bg1">
                    <a:lumMod val="25000"/>
                  </a:schemeClr>
                </a:solidFill>
                <a:latin typeface="+mn-lt"/>
                <a:cs typeface="HelveticaNeueLT Std Thi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4874419" y="2403923"/>
            <a:ext cx="2290762" cy="2135187"/>
          </a:xfrm>
          <a:prstGeom prst="rect">
            <a:avLst/>
          </a:prstGeom>
        </p:spPr>
        <p:txBody>
          <a:bodyPr vert="horz" anchor="ctr" anchorCtr="0"/>
          <a:lstStyle>
            <a:lvl1pPr marL="0" indent="0" algn="ctr">
              <a:buFontTx/>
              <a:buNone/>
              <a:defRPr sz="2000" baseline="0">
                <a:solidFill>
                  <a:schemeClr val="tx2"/>
                </a:solidFill>
                <a:latin typeface="+mn-lt"/>
                <a:cs typeface="HelveticaNeueLT Std"/>
              </a:defRPr>
            </a:lvl1pPr>
          </a:lstStyle>
          <a:p>
            <a:r>
              <a:rPr lang="en-US" smtClean="0"/>
              <a:t>Click icon to add picture</a:t>
            </a:r>
            <a:endParaRPr lang="en-US" dirty="0"/>
          </a:p>
        </p:txBody>
      </p:sp>
      <p:sp>
        <p:nvSpPr>
          <p:cNvPr id="9" name="Rectangle 8"/>
          <p:cNvSpPr/>
          <p:nvPr/>
        </p:nvSpPr>
        <p:spPr>
          <a:xfrm>
            <a:off x="7238124" y="2403922"/>
            <a:ext cx="1118902" cy="2135187"/>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ext Placeholder 10"/>
          <p:cNvSpPr>
            <a:spLocks noGrp="1"/>
          </p:cNvSpPr>
          <p:nvPr>
            <p:ph type="body" sz="quarter" idx="13" hasCustomPrompt="1"/>
          </p:nvPr>
        </p:nvSpPr>
        <p:spPr>
          <a:xfrm>
            <a:off x="7329915" y="2584898"/>
            <a:ext cx="911225" cy="1765300"/>
          </a:xfrm>
          <a:prstGeom prst="rect">
            <a:avLst/>
          </a:prstGeom>
        </p:spPr>
        <p:txBody>
          <a:bodyPr vert="horz" wrap="none" anchor="ctr" anchorCtr="0">
            <a:normAutofit/>
          </a:bodyPr>
          <a:lstStyle>
            <a:lvl1pPr marL="0" indent="0">
              <a:spcBef>
                <a:spcPts val="0"/>
              </a:spcBef>
              <a:buFontTx/>
              <a:buNone/>
              <a:defRPr sz="2800">
                <a:solidFill>
                  <a:schemeClr val="bg2"/>
                </a:solidFill>
                <a:latin typeface="+mn-lt"/>
                <a:cs typeface="HelveticaNeueLT Std"/>
              </a:defRPr>
            </a:lvl1pPr>
            <a:lvl2pPr marL="457200" indent="0">
              <a:buFontTx/>
              <a:buNone/>
              <a:defRPr sz="4400">
                <a:solidFill>
                  <a:schemeClr val="bg2"/>
                </a:solidFill>
                <a:latin typeface="Arial Narrow"/>
              </a:defRPr>
            </a:lvl2pPr>
            <a:lvl3pPr marL="914400" indent="0">
              <a:buFontTx/>
              <a:buNone/>
              <a:defRPr sz="4400">
                <a:solidFill>
                  <a:schemeClr val="bg2"/>
                </a:solidFill>
                <a:latin typeface="Arial Narrow"/>
              </a:defRPr>
            </a:lvl3pPr>
            <a:lvl4pPr marL="1371600" indent="0">
              <a:buFontTx/>
              <a:buNone/>
              <a:defRPr sz="4400">
                <a:solidFill>
                  <a:schemeClr val="bg2"/>
                </a:solidFill>
                <a:latin typeface="Arial Narrow"/>
              </a:defRPr>
            </a:lvl4pPr>
            <a:lvl5pPr marL="1828800" indent="0">
              <a:buFontTx/>
              <a:buNone/>
              <a:defRPr sz="4400">
                <a:solidFill>
                  <a:schemeClr val="bg2"/>
                </a:solidFill>
                <a:latin typeface="Arial Narrow"/>
              </a:defRPr>
            </a:lvl5pPr>
          </a:lstStyle>
          <a:p>
            <a:pPr lvl="0"/>
            <a:r>
              <a:rPr lang="en-US" dirty="0" smtClean="0"/>
              <a:t>Text</a:t>
            </a:r>
            <a:endParaRPr lang="en-US" dirty="0"/>
          </a:p>
        </p:txBody>
      </p:sp>
      <p:sp>
        <p:nvSpPr>
          <p:cNvPr id="25"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26"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spTree>
    <p:extLst>
      <p:ext uri="{BB962C8B-B14F-4D97-AF65-F5344CB8AC3E}">
        <p14:creationId xmlns:p14="http://schemas.microsoft.com/office/powerpoint/2010/main" val="34915647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5" name="Text Placeholder 5"/>
          <p:cNvSpPr>
            <a:spLocks noGrp="1"/>
          </p:cNvSpPr>
          <p:nvPr>
            <p:ph type="body" sz="quarter" idx="11"/>
          </p:nvPr>
        </p:nvSpPr>
        <p:spPr>
          <a:xfrm>
            <a:off x="4897641" y="1771487"/>
            <a:ext cx="1504461" cy="1647743"/>
          </a:xfrm>
          <a:prstGeom prst="rect">
            <a:avLst/>
          </a:prstGeom>
        </p:spPr>
        <p:txBody>
          <a:bodyPr vert="horz"/>
          <a:lstStyle>
            <a:lvl1pPr marL="0" indent="0">
              <a:spcAft>
                <a:spcPts val="600"/>
              </a:spcAft>
              <a:buFontTx/>
              <a:buNone/>
              <a:defRPr sz="9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7" name="Rectangle 6"/>
          <p:cNvSpPr/>
          <p:nvPr userDrawn="1"/>
        </p:nvSpPr>
        <p:spPr>
          <a:xfrm>
            <a:off x="4897641" y="3589356"/>
            <a:ext cx="3660205" cy="1035212"/>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ext Placeholder 10"/>
          <p:cNvSpPr>
            <a:spLocks noGrp="1"/>
          </p:cNvSpPr>
          <p:nvPr>
            <p:ph type="body" sz="quarter" idx="13" hasCustomPrompt="1"/>
          </p:nvPr>
        </p:nvSpPr>
        <p:spPr>
          <a:xfrm>
            <a:off x="4962769" y="3646449"/>
            <a:ext cx="3504978" cy="905283"/>
          </a:xfrm>
          <a:prstGeom prst="rect">
            <a:avLst/>
          </a:prstGeom>
        </p:spPr>
        <p:txBody>
          <a:bodyPr vert="horz" wrap="none" lIns="182880" anchor="ctr" anchorCtr="0">
            <a:normAutofit/>
          </a:bodyPr>
          <a:lstStyle>
            <a:lvl1pPr marL="0" indent="0" algn="l">
              <a:spcBef>
                <a:spcPts val="0"/>
              </a:spcBef>
              <a:buFontTx/>
              <a:buNone/>
              <a:defRPr sz="1200">
                <a:solidFill>
                  <a:schemeClr val="bg2"/>
                </a:solidFill>
                <a:latin typeface="+mn-lt"/>
                <a:cs typeface="HelveticaNeueLT Std"/>
              </a:defRPr>
            </a:lvl1pPr>
            <a:lvl2pPr marL="457200" indent="0">
              <a:buFontTx/>
              <a:buNone/>
              <a:defRPr sz="4400">
                <a:solidFill>
                  <a:schemeClr val="bg2"/>
                </a:solidFill>
                <a:latin typeface="Arial Narrow"/>
              </a:defRPr>
            </a:lvl2pPr>
            <a:lvl3pPr marL="914400" indent="0">
              <a:buFontTx/>
              <a:buNone/>
              <a:defRPr sz="4400">
                <a:solidFill>
                  <a:schemeClr val="bg2"/>
                </a:solidFill>
                <a:latin typeface="Arial Narrow"/>
              </a:defRPr>
            </a:lvl3pPr>
            <a:lvl4pPr marL="1371600" indent="0">
              <a:buFontTx/>
              <a:buNone/>
              <a:defRPr sz="4400">
                <a:solidFill>
                  <a:schemeClr val="bg2"/>
                </a:solidFill>
                <a:latin typeface="Arial Narrow"/>
              </a:defRPr>
            </a:lvl4pPr>
            <a:lvl5pPr marL="1828800" indent="0">
              <a:buFontTx/>
              <a:buNone/>
              <a:defRPr sz="4400">
                <a:solidFill>
                  <a:schemeClr val="bg2"/>
                </a:solidFill>
                <a:latin typeface="Arial Narrow"/>
              </a:defRPr>
            </a:lvl5pPr>
          </a:lstStyle>
          <a:p>
            <a:pPr lvl="0"/>
            <a:r>
              <a:rPr lang="en-US" dirty="0" smtClean="0"/>
              <a:t>Text</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15" name="Text Placeholder 5"/>
          <p:cNvSpPr>
            <a:spLocks noGrp="1"/>
          </p:cNvSpPr>
          <p:nvPr>
            <p:ph type="body" sz="quarter" idx="17"/>
          </p:nvPr>
        </p:nvSpPr>
        <p:spPr>
          <a:xfrm>
            <a:off x="7040359" y="1780605"/>
            <a:ext cx="1517487" cy="1647743"/>
          </a:xfrm>
          <a:prstGeom prst="rect">
            <a:avLst/>
          </a:prstGeom>
        </p:spPr>
        <p:txBody>
          <a:bodyPr vert="horz"/>
          <a:lstStyle>
            <a:lvl1pPr marL="0" indent="0">
              <a:spcAft>
                <a:spcPts val="600"/>
              </a:spcAft>
              <a:buFontTx/>
              <a:buNone/>
              <a:defRPr sz="9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16" name="Text Placeholder 5"/>
          <p:cNvSpPr>
            <a:spLocks noGrp="1"/>
          </p:cNvSpPr>
          <p:nvPr>
            <p:ph type="body" sz="quarter" idx="18" hasCustomPrompt="1"/>
          </p:nvPr>
        </p:nvSpPr>
        <p:spPr>
          <a:xfrm>
            <a:off x="4897641" y="1336328"/>
            <a:ext cx="1504461" cy="290472"/>
          </a:xfrm>
          <a:prstGeom prst="rect">
            <a:avLst/>
          </a:prstGeom>
        </p:spPr>
        <p:txBody>
          <a:bodyPr vert="horz"/>
          <a:lstStyle>
            <a:lvl1pPr marL="0" indent="0">
              <a:spcAft>
                <a:spcPts val="600"/>
              </a:spcAft>
              <a:buFontTx/>
              <a:buNone/>
              <a:defRPr sz="12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7" name="Text Placeholder 5"/>
          <p:cNvSpPr>
            <a:spLocks noGrp="1"/>
          </p:cNvSpPr>
          <p:nvPr>
            <p:ph type="body" sz="quarter" idx="19" hasCustomPrompt="1"/>
          </p:nvPr>
        </p:nvSpPr>
        <p:spPr>
          <a:xfrm>
            <a:off x="7040359" y="1336328"/>
            <a:ext cx="1504461" cy="290472"/>
          </a:xfrm>
          <a:prstGeom prst="rect">
            <a:avLst/>
          </a:prstGeom>
        </p:spPr>
        <p:txBody>
          <a:bodyPr vert="horz"/>
          <a:lstStyle>
            <a:lvl1pPr marL="0" indent="0">
              <a:spcAft>
                <a:spcPts val="600"/>
              </a:spcAft>
              <a:buFontTx/>
              <a:buNone/>
              <a:defRPr sz="12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1700523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
        <p:nvSpPr>
          <p:cNvPr id="20" name="Text Placeholder 5"/>
          <p:cNvSpPr>
            <a:spLocks noGrp="1"/>
          </p:cNvSpPr>
          <p:nvPr>
            <p:ph type="body" sz="quarter" idx="19"/>
          </p:nvPr>
        </p:nvSpPr>
        <p:spPr>
          <a:xfrm>
            <a:off x="4874419" y="1554283"/>
            <a:ext cx="3406205" cy="3063307"/>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21" name="Text Placeholder 5"/>
          <p:cNvSpPr>
            <a:spLocks noGrp="1"/>
          </p:cNvSpPr>
          <p:nvPr>
            <p:ph type="body" sz="quarter" idx="20" hasCustomPrompt="1"/>
          </p:nvPr>
        </p:nvSpPr>
        <p:spPr>
          <a:xfrm>
            <a:off x="4874420" y="1263812"/>
            <a:ext cx="3406204" cy="290472"/>
          </a:xfrm>
          <a:prstGeom prst="rect">
            <a:avLst/>
          </a:prstGeom>
        </p:spPr>
        <p:txBody>
          <a:bodyPr vert="horz"/>
          <a:lstStyle>
            <a:lvl1pPr marL="0" indent="0">
              <a:spcAft>
                <a:spcPts val="600"/>
              </a:spcAft>
              <a:buFontTx/>
              <a:buNone/>
              <a:defRPr sz="16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Tree>
    <p:extLst>
      <p:ext uri="{BB962C8B-B14F-4D97-AF65-F5344CB8AC3E}">
        <p14:creationId xmlns:p14="http://schemas.microsoft.com/office/powerpoint/2010/main" val="49889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Objects">
    <p:bg>
      <p:bgPr>
        <a:solidFill>
          <a:srgbClr val="FFFFFF"/>
        </a:solidFill>
        <a:effectLst/>
      </p:bgPr>
    </p:bg>
    <p:spTree>
      <p:nvGrpSpPr>
        <p:cNvPr id="1" name=""/>
        <p:cNvGrpSpPr/>
        <p:nvPr/>
      </p:nvGrpSpPr>
      <p:grpSpPr>
        <a:xfrm>
          <a:off x="0" y="0"/>
          <a:ext cx="0" cy="0"/>
          <a:chOff x="0" y="0"/>
          <a:chExt cx="0" cy="0"/>
        </a:xfrm>
      </p:grpSpPr>
      <p:sp>
        <p:nvSpPr>
          <p:cNvPr id="10" name="Content Placeholder 13"/>
          <p:cNvSpPr>
            <a:spLocks noGrp="1"/>
          </p:cNvSpPr>
          <p:nvPr>
            <p:ph sz="quarter" idx="21"/>
          </p:nvPr>
        </p:nvSpPr>
        <p:spPr>
          <a:xfrm>
            <a:off x="487441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231348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Righ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4" name="Text Placeholder 5"/>
          <p:cNvSpPr>
            <a:spLocks noGrp="1"/>
          </p:cNvSpPr>
          <p:nvPr>
            <p:ph type="body" sz="quarter" idx="11"/>
          </p:nvPr>
        </p:nvSpPr>
        <p:spPr>
          <a:xfrm>
            <a:off x="1237436" y="1561672"/>
            <a:ext cx="3093590" cy="1224410"/>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pic>
        <p:nvPicPr>
          <p:cNvPr id="7" name="Picture 6"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sp>
        <p:nvSpPr>
          <p:cNvPr id="11" name="Content Placeholder 13"/>
          <p:cNvSpPr>
            <a:spLocks noGrp="1"/>
          </p:cNvSpPr>
          <p:nvPr>
            <p:ph sz="quarter" idx="16" hasCustomPrompt="1"/>
          </p:nvPr>
        </p:nvSpPr>
        <p:spPr>
          <a:xfrm>
            <a:off x="5038975" y="1336328"/>
            <a:ext cx="3649131" cy="3281262"/>
          </a:xfrm>
          <a:prstGeom prst="rect">
            <a:avLst/>
          </a:prstGeom>
        </p:spPr>
        <p:txBody>
          <a:bodyPr vert="horz"/>
          <a:lstStyle>
            <a:lvl2pPr marL="457200" indent="0" algn="ctr">
              <a:buNone/>
              <a:defRPr sz="2000" baseline="0">
                <a:latin typeface="+mn-lt"/>
                <a:cs typeface="HelveticaNeueLT Std"/>
              </a:defRPr>
            </a:lvl2pPr>
          </a:lstStyle>
          <a:p>
            <a:pPr lvl="1"/>
            <a:r>
              <a:rPr lang="en-US" dirty="0" smtClean="0"/>
              <a:t>Object</a:t>
            </a:r>
            <a:endParaRPr lang="en-US" dirty="0"/>
          </a:p>
        </p:txBody>
      </p:sp>
      <p:sp>
        <p:nvSpPr>
          <p:cNvPr id="13" name="Text Placeholder 5"/>
          <p:cNvSpPr>
            <a:spLocks noGrp="1"/>
          </p:cNvSpPr>
          <p:nvPr>
            <p:ph type="body" sz="quarter" idx="18" hasCustomPrompt="1"/>
          </p:nvPr>
        </p:nvSpPr>
        <p:spPr>
          <a:xfrm>
            <a:off x="1237436" y="1271200"/>
            <a:ext cx="1504461" cy="290472"/>
          </a:xfrm>
          <a:prstGeom prst="rect">
            <a:avLst/>
          </a:prstGeom>
        </p:spPr>
        <p:txBody>
          <a:bodyPr vert="horz"/>
          <a:lstStyle>
            <a:lvl1pPr marL="0" indent="0">
              <a:spcAft>
                <a:spcPts val="600"/>
              </a:spcAft>
              <a:buFontTx/>
              <a:buNone/>
              <a:defRPr sz="14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4" name="Text Placeholder 5"/>
          <p:cNvSpPr>
            <a:spLocks noGrp="1"/>
          </p:cNvSpPr>
          <p:nvPr>
            <p:ph type="body" sz="quarter" idx="19" hasCustomPrompt="1"/>
          </p:nvPr>
        </p:nvSpPr>
        <p:spPr>
          <a:xfrm>
            <a:off x="1237436" y="2853061"/>
            <a:ext cx="1504461" cy="290472"/>
          </a:xfrm>
          <a:prstGeom prst="rect">
            <a:avLst/>
          </a:prstGeom>
        </p:spPr>
        <p:txBody>
          <a:bodyPr vert="horz"/>
          <a:lstStyle>
            <a:lvl1pPr marL="0" indent="0">
              <a:spcAft>
                <a:spcPts val="600"/>
              </a:spcAft>
              <a:buFontTx/>
              <a:buNone/>
              <a:defRPr sz="14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5" name="Text Placeholder 5"/>
          <p:cNvSpPr>
            <a:spLocks noGrp="1"/>
          </p:cNvSpPr>
          <p:nvPr>
            <p:ph type="body" sz="quarter" idx="20"/>
          </p:nvPr>
        </p:nvSpPr>
        <p:spPr>
          <a:xfrm>
            <a:off x="1237436" y="3144315"/>
            <a:ext cx="3093590" cy="1224410"/>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marL="0" marR="0" lvl="0" indent="0" algn="l" defTabSz="457200" rtl="0" eaLnBrk="1" fontAlgn="auto" latinLnBrk="0" hangingPunct="1">
              <a:lnSpc>
                <a:spcPct val="100000"/>
              </a:lnSpc>
              <a:spcBef>
                <a:spcPct val="20000"/>
              </a:spcBef>
              <a:spcAft>
                <a:spcPts val="600"/>
              </a:spcAft>
              <a:buClrTx/>
              <a:buSzTx/>
              <a:buFontTx/>
              <a:buNone/>
              <a:tabLst/>
              <a:defRPr/>
            </a:pPr>
            <a:r>
              <a:rPr lang="en-US"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118363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4" name="Text Placeholder 5"/>
          <p:cNvSpPr>
            <a:spLocks noGrp="1"/>
          </p:cNvSpPr>
          <p:nvPr>
            <p:ph type="body" sz="quarter" idx="11"/>
          </p:nvPr>
        </p:nvSpPr>
        <p:spPr>
          <a:xfrm>
            <a:off x="1237435" y="1561671"/>
            <a:ext cx="3406205" cy="3055919"/>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pic>
        <p:nvPicPr>
          <p:cNvPr id="7" name="Picture 6"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sp>
        <p:nvSpPr>
          <p:cNvPr id="13" name="Text Placeholder 5"/>
          <p:cNvSpPr>
            <a:spLocks noGrp="1"/>
          </p:cNvSpPr>
          <p:nvPr>
            <p:ph type="body" sz="quarter" idx="18" hasCustomPrompt="1"/>
          </p:nvPr>
        </p:nvSpPr>
        <p:spPr>
          <a:xfrm>
            <a:off x="1237436" y="1271200"/>
            <a:ext cx="3406204" cy="290472"/>
          </a:xfrm>
          <a:prstGeom prst="rect">
            <a:avLst/>
          </a:prstGeom>
        </p:spPr>
        <p:txBody>
          <a:bodyPr vert="horz"/>
          <a:lstStyle>
            <a:lvl1pPr marL="0" indent="0">
              <a:spcAft>
                <a:spcPts val="600"/>
              </a:spcAft>
              <a:buFontTx/>
              <a:buNone/>
              <a:defRPr sz="16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
        <p:nvSpPr>
          <p:cNvPr id="12" name="Text Placeholder 5"/>
          <p:cNvSpPr>
            <a:spLocks noGrp="1"/>
          </p:cNvSpPr>
          <p:nvPr>
            <p:ph type="body" sz="quarter" idx="19"/>
          </p:nvPr>
        </p:nvSpPr>
        <p:spPr>
          <a:xfrm>
            <a:off x="4874419" y="1554283"/>
            <a:ext cx="3406205" cy="3055919"/>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16" name="Text Placeholder 5"/>
          <p:cNvSpPr>
            <a:spLocks noGrp="1"/>
          </p:cNvSpPr>
          <p:nvPr>
            <p:ph type="body" sz="quarter" idx="20" hasCustomPrompt="1"/>
          </p:nvPr>
        </p:nvSpPr>
        <p:spPr>
          <a:xfrm>
            <a:off x="4874420" y="1263812"/>
            <a:ext cx="3406204" cy="290472"/>
          </a:xfrm>
          <a:prstGeom prst="rect">
            <a:avLst/>
          </a:prstGeom>
        </p:spPr>
        <p:txBody>
          <a:bodyPr vert="horz"/>
          <a:lstStyle>
            <a:lvl1pPr marL="0" indent="0">
              <a:spcAft>
                <a:spcPts val="600"/>
              </a:spcAft>
              <a:buFontTx/>
              <a:buNone/>
              <a:defRPr sz="16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Tree>
    <p:extLst>
      <p:ext uri="{BB962C8B-B14F-4D97-AF65-F5344CB8AC3E}">
        <p14:creationId xmlns:p14="http://schemas.microsoft.com/office/powerpoint/2010/main" val="16531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Objec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7426340" cy="3281262"/>
          </a:xfrm>
          <a:prstGeom prst="rect">
            <a:avLst/>
          </a:prstGeom>
        </p:spPr>
        <p:txBody>
          <a:bodyPr vert="horz"/>
          <a:lstStyle>
            <a:lvl1pPr>
              <a:lnSpc>
                <a:spcPct val="100000"/>
              </a:lnSpc>
              <a:defRPr sz="2400" b="0" i="0">
                <a:latin typeface="+mn-lt"/>
                <a:cs typeface="HelveticaNeueLT Std Thin"/>
              </a:defRPr>
            </a:lvl1pPr>
            <a:lvl2pPr marL="800100" indent="-342900">
              <a:lnSpc>
                <a:spcPct val="100000"/>
              </a:lnSpc>
              <a:buSzPct val="100000"/>
              <a:buFont typeface="Lucida Grande"/>
              <a:buChar char="-"/>
              <a:defRPr sz="2000" b="0" i="0" baseline="0">
                <a:latin typeface="+mn-lt"/>
                <a:cs typeface="HelveticaNeueLT Std Thin"/>
              </a:defRPr>
            </a:lvl2pPr>
            <a:lvl3pPr marL="1143000" indent="-228600">
              <a:lnSpc>
                <a:spcPct val="100000"/>
              </a:lnSpc>
              <a:buFont typeface="Lucida Grande"/>
              <a:buChar char="&gt;"/>
              <a:defRPr sz="1600" b="0" i="0">
                <a:latin typeface="+mn-lt"/>
                <a:cs typeface="HelveticaNeueLT Std Thin"/>
              </a:defRPr>
            </a:lvl3pPr>
            <a:lvl4pPr marL="1600200" indent="-228600">
              <a:lnSpc>
                <a:spcPct val="100000"/>
              </a:lnSpc>
              <a:buFont typeface="Lucida Grande"/>
              <a:buChar char="»"/>
              <a:defRPr sz="1400" b="0" i="0">
                <a:latin typeface="+mn-lt"/>
                <a:cs typeface="HelveticaNeueLT Std Thin"/>
              </a:defRPr>
            </a:lvl4pPr>
            <a:lvl5pPr marL="2057400" indent="-228600">
              <a:lnSpc>
                <a:spcPct val="100000"/>
              </a:lnSpc>
              <a:buFont typeface="Courier New"/>
              <a:buChar char="o"/>
              <a:defRPr sz="1400" b="0" i="0">
                <a:latin typeface="+mn-lt"/>
                <a:cs typeface="HelveticaNeueLT Std Thi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348009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
        <p:nvSpPr>
          <p:cNvPr id="10" name="Picture Placeholder 7"/>
          <p:cNvSpPr>
            <a:spLocks noGrp="1"/>
          </p:cNvSpPr>
          <p:nvPr>
            <p:ph type="pic" sz="quarter" idx="12"/>
          </p:nvPr>
        </p:nvSpPr>
        <p:spPr>
          <a:xfrm>
            <a:off x="1204872" y="1275786"/>
            <a:ext cx="2377440" cy="2920885"/>
          </a:xfrm>
          <a:prstGeom prst="rect">
            <a:avLst/>
          </a:prstGeom>
        </p:spPr>
        <p:txBody>
          <a:bodyPr vert="horz" anchor="ctr" anchorCtr="0"/>
          <a:lstStyle>
            <a:lvl1pPr marL="0" indent="0" algn="ctr">
              <a:buFontTx/>
              <a:buNone/>
              <a:defRPr sz="1800" baseline="0">
                <a:solidFill>
                  <a:schemeClr val="tx2"/>
                </a:solidFill>
                <a:latin typeface="+mn-lt"/>
                <a:cs typeface="HelveticaNeueLT Std"/>
              </a:defRPr>
            </a:lvl1pPr>
          </a:lstStyle>
          <a:p>
            <a:r>
              <a:rPr lang="en-US" smtClean="0"/>
              <a:t>Click icon to add picture</a:t>
            </a:r>
            <a:endParaRPr lang="en-US" dirty="0"/>
          </a:p>
        </p:txBody>
      </p:sp>
      <p:sp>
        <p:nvSpPr>
          <p:cNvPr id="16" name="Picture Placeholder 7"/>
          <p:cNvSpPr>
            <a:spLocks noGrp="1"/>
          </p:cNvSpPr>
          <p:nvPr>
            <p:ph type="pic" sz="quarter" idx="16"/>
          </p:nvPr>
        </p:nvSpPr>
        <p:spPr>
          <a:xfrm>
            <a:off x="3757116" y="1275786"/>
            <a:ext cx="2377440" cy="2920885"/>
          </a:xfrm>
          <a:prstGeom prst="rect">
            <a:avLst/>
          </a:prstGeom>
        </p:spPr>
        <p:txBody>
          <a:bodyPr vert="horz" anchor="ctr" anchorCtr="0"/>
          <a:lstStyle>
            <a:lvl1pPr marL="0" indent="0" algn="ctr">
              <a:buFontTx/>
              <a:buNone/>
              <a:defRPr sz="1800" baseline="0">
                <a:solidFill>
                  <a:schemeClr val="tx2"/>
                </a:solidFill>
                <a:latin typeface="+mn-lt"/>
                <a:cs typeface="HelveticaNeueLT Std"/>
              </a:defRPr>
            </a:lvl1pPr>
          </a:lstStyle>
          <a:p>
            <a:r>
              <a:rPr lang="en-US" smtClean="0"/>
              <a:t>Click icon to add picture</a:t>
            </a:r>
            <a:endParaRPr lang="en-US" dirty="0"/>
          </a:p>
        </p:txBody>
      </p:sp>
      <p:sp>
        <p:nvSpPr>
          <p:cNvPr id="17" name="Picture Placeholder 7"/>
          <p:cNvSpPr>
            <a:spLocks noGrp="1"/>
          </p:cNvSpPr>
          <p:nvPr>
            <p:ph type="pic" sz="quarter" idx="17"/>
          </p:nvPr>
        </p:nvSpPr>
        <p:spPr>
          <a:xfrm>
            <a:off x="6309359" y="1275786"/>
            <a:ext cx="2377440" cy="2920885"/>
          </a:xfrm>
          <a:prstGeom prst="rect">
            <a:avLst/>
          </a:prstGeom>
        </p:spPr>
        <p:txBody>
          <a:bodyPr vert="horz" anchor="ctr" anchorCtr="0"/>
          <a:lstStyle>
            <a:lvl1pPr marL="0" indent="0" algn="ctr">
              <a:buFontTx/>
              <a:buNone/>
              <a:defRPr sz="1800" baseline="0">
                <a:solidFill>
                  <a:schemeClr val="tx2"/>
                </a:solidFill>
                <a:latin typeface="+mn-lt"/>
                <a:cs typeface="HelveticaNeueLT Std"/>
              </a:defRPr>
            </a:lvl1pPr>
          </a:lstStyle>
          <a:p>
            <a:r>
              <a:rPr lang="en-US" smtClean="0"/>
              <a:t>Click icon to add picture</a:t>
            </a:r>
            <a:endParaRPr lang="en-US" dirty="0"/>
          </a:p>
        </p:txBody>
      </p:sp>
      <p:sp>
        <p:nvSpPr>
          <p:cNvPr id="8" name="Text Placeholder 7"/>
          <p:cNvSpPr>
            <a:spLocks noGrp="1"/>
          </p:cNvSpPr>
          <p:nvPr>
            <p:ph type="body" sz="quarter" idx="18" hasCustomPrompt="1"/>
          </p:nvPr>
        </p:nvSpPr>
        <p:spPr>
          <a:xfrm>
            <a:off x="1204913" y="4313238"/>
            <a:ext cx="2378075" cy="373062"/>
          </a:xfrm>
          <a:prstGeom prst="rect">
            <a:avLst/>
          </a:prstGeom>
        </p:spPr>
        <p:txBody>
          <a:bodyPr vert="horz"/>
          <a:lstStyle>
            <a:lvl1pPr marL="0" indent="0">
              <a:buNone/>
              <a:defRPr sz="1600" baseline="0"/>
            </a:lvl1pPr>
          </a:lstStyle>
          <a:p>
            <a:pPr lvl="0"/>
            <a:r>
              <a:rPr lang="en-US" dirty="0" smtClean="0"/>
              <a:t>Insert Text</a:t>
            </a:r>
            <a:endParaRPr lang="en-US" dirty="0"/>
          </a:p>
        </p:txBody>
      </p:sp>
      <p:sp>
        <p:nvSpPr>
          <p:cNvPr id="22" name="Text Placeholder 7"/>
          <p:cNvSpPr>
            <a:spLocks noGrp="1"/>
          </p:cNvSpPr>
          <p:nvPr>
            <p:ph type="body" sz="quarter" idx="19" hasCustomPrompt="1"/>
          </p:nvPr>
        </p:nvSpPr>
        <p:spPr>
          <a:xfrm>
            <a:off x="3756481" y="4305006"/>
            <a:ext cx="2378075" cy="373062"/>
          </a:xfrm>
          <a:prstGeom prst="rect">
            <a:avLst/>
          </a:prstGeom>
        </p:spPr>
        <p:txBody>
          <a:bodyPr vert="horz"/>
          <a:lstStyle>
            <a:lvl1pPr marL="0" indent="0">
              <a:buNone/>
              <a:defRPr sz="1600" baseline="0"/>
            </a:lvl1pPr>
          </a:lstStyle>
          <a:p>
            <a:pPr lvl="0"/>
            <a:r>
              <a:rPr lang="en-US" dirty="0" smtClean="0"/>
              <a:t>Insert Text</a:t>
            </a:r>
            <a:endParaRPr lang="en-US" dirty="0"/>
          </a:p>
        </p:txBody>
      </p:sp>
      <p:sp>
        <p:nvSpPr>
          <p:cNvPr id="23" name="Text Placeholder 7"/>
          <p:cNvSpPr>
            <a:spLocks noGrp="1"/>
          </p:cNvSpPr>
          <p:nvPr>
            <p:ph type="body" sz="quarter" idx="20" hasCustomPrompt="1"/>
          </p:nvPr>
        </p:nvSpPr>
        <p:spPr>
          <a:xfrm>
            <a:off x="6308724" y="4309667"/>
            <a:ext cx="2378075" cy="373062"/>
          </a:xfrm>
          <a:prstGeom prst="rect">
            <a:avLst/>
          </a:prstGeom>
        </p:spPr>
        <p:txBody>
          <a:bodyPr vert="horz"/>
          <a:lstStyle>
            <a:lvl1pPr marL="0" indent="0">
              <a:buNone/>
              <a:defRPr sz="1600" baseline="0"/>
            </a:lvl1pPr>
          </a:lstStyle>
          <a:p>
            <a:pPr lvl="0"/>
            <a:r>
              <a:rPr lang="en-US" dirty="0" smtClean="0"/>
              <a:t>Insert Text</a:t>
            </a:r>
            <a:endParaRPr lang="en-US" dirty="0"/>
          </a:p>
        </p:txBody>
      </p:sp>
    </p:spTree>
    <p:extLst>
      <p:ext uri="{BB962C8B-B14F-4D97-AF65-F5344CB8AC3E}">
        <p14:creationId xmlns:p14="http://schemas.microsoft.com/office/powerpoint/2010/main" val="9538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pic>
        <p:nvPicPr>
          <p:cNvPr id="3" name="Picture 2" descr="295_TVA_Logo SMALLES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Tree>
    <p:extLst>
      <p:ext uri="{BB962C8B-B14F-4D97-AF65-F5344CB8AC3E}">
        <p14:creationId xmlns:p14="http://schemas.microsoft.com/office/powerpoint/2010/main" val="709924374"/>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7" r:id="rId3"/>
    <p:sldLayoutId id="2147483683" r:id="rId4"/>
    <p:sldLayoutId id="2147483684" r:id="rId5"/>
    <p:sldLayoutId id="2147483678" r:id="rId6"/>
    <p:sldLayoutId id="2147483682" r:id="rId7"/>
    <p:sldLayoutId id="2147483679" r:id="rId8"/>
    <p:sldLayoutId id="2147483681" r:id="rId9"/>
  </p:sldLayoutIdLst>
  <p:timing>
    <p:tnLst>
      <p:par>
        <p:cTn id="1" dur="indefinite" restart="never" nodeType="tmRoot"/>
      </p:par>
    </p:tnLst>
  </p:timing>
  <p:hf hdr="0" dt="0"/>
  <p:txStyles>
    <p:titleStyle>
      <a:lvl1pPr algn="ctr" defTabSz="457200" rtl="0" eaLnBrk="1" latinLnBrk="0" hangingPunct="1">
        <a:spcBef>
          <a:spcPct val="0"/>
        </a:spcBef>
        <a:buNone/>
        <a:defRPr sz="50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617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Lst>
  <p:hf hdr="0" dt="0"/>
  <p:txStyles>
    <p:titleStyle>
      <a:lvl1pPr algn="ctr" defTabSz="457200" rtl="0" eaLnBrk="1" latinLnBrk="0" hangingPunct="1">
        <a:spcBef>
          <a:spcPct val="0"/>
        </a:spcBef>
        <a:buNone/>
        <a:defRPr sz="50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2018%20Point%20Opportunities.doc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orgs.tva.gov/ppmain/EBW/Pages/Home.aspx" TargetMode="External"/><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tvacloud.sharepoint.com/sites/hr_pub/benefits/Pages/Home.aspx"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HealthCheck Step-By-Step Guide</a:t>
            </a:r>
            <a:endParaRPr lang="en-US" dirty="0"/>
          </a:p>
        </p:txBody>
      </p:sp>
      <p:sp>
        <p:nvSpPr>
          <p:cNvPr id="3" name="Text Placeholder 2"/>
          <p:cNvSpPr>
            <a:spLocks noGrp="1"/>
          </p:cNvSpPr>
          <p:nvPr>
            <p:ph type="body" sz="quarter" idx="10"/>
          </p:nvPr>
        </p:nvSpPr>
        <p:spPr/>
        <p:txBody>
          <a:bodyPr/>
          <a:lstStyle/>
          <a:p>
            <a:r>
              <a:rPr lang="en-US" dirty="0" smtClean="0"/>
              <a:t>Benefits</a:t>
            </a:r>
          </a:p>
          <a:p>
            <a:r>
              <a:rPr lang="en-US" dirty="0" smtClean="0"/>
              <a:t>FY2019</a:t>
            </a:r>
            <a:endParaRPr lang="en-US" dirty="0"/>
          </a:p>
        </p:txBody>
      </p:sp>
    </p:spTree>
    <p:extLst>
      <p:ext uri="{BB962C8B-B14F-4D97-AF65-F5344CB8AC3E}">
        <p14:creationId xmlns:p14="http://schemas.microsoft.com/office/powerpoint/2010/main" val="84307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4872" y="330118"/>
            <a:ext cx="7481927" cy="570105"/>
          </a:xfrm>
        </p:spPr>
        <p:txBody>
          <a:bodyPr/>
          <a:lstStyle/>
          <a:p>
            <a:pPr algn="ctr"/>
            <a:r>
              <a:rPr lang="en-US" dirty="0" smtClean="0"/>
              <a:t>Biometric View</a:t>
            </a:r>
            <a:endParaRPr lang="en-US" dirty="0"/>
          </a:p>
        </p:txBody>
      </p:sp>
      <p:sp>
        <p:nvSpPr>
          <p:cNvPr id="10" name="Text Placeholder 9"/>
          <p:cNvSpPr>
            <a:spLocks noGrp="1"/>
          </p:cNvSpPr>
          <p:nvPr>
            <p:ph type="body" sz="quarter" idx="11"/>
          </p:nvPr>
        </p:nvSpPr>
        <p:spPr>
          <a:xfrm>
            <a:off x="4897641" y="1058605"/>
            <a:ext cx="3629671" cy="2500202"/>
          </a:xfrm>
        </p:spPr>
        <p:txBody>
          <a:bodyPr/>
          <a:lstStyle/>
          <a:p>
            <a:r>
              <a:rPr lang="en-US" sz="1100" dirty="0"/>
              <a:t>Upon completion of your Personal Health Assessment, the portal provides an easy to understand view of your biometric data.</a:t>
            </a:r>
          </a:p>
          <a:p>
            <a:endParaRPr lang="en-US" sz="1100" dirty="0"/>
          </a:p>
          <a:p>
            <a:r>
              <a:rPr lang="en-US" sz="1100" dirty="0"/>
              <a:t>Your personalized portal records and displays current/historical values for weight, BMI, waist circumference, blood pressure, pulse, glucose, total cholesterol, HDL, and </a:t>
            </a:r>
            <a:r>
              <a:rPr lang="en-US" sz="1100" dirty="0" smtClean="0"/>
              <a:t>LDL.</a:t>
            </a:r>
            <a:endParaRPr lang="en-US" sz="1100" dirty="0"/>
          </a:p>
          <a:p>
            <a:endParaRPr lang="en-US" sz="1100" dirty="0"/>
          </a:p>
          <a:p>
            <a:r>
              <a:rPr lang="en-US" sz="1100" dirty="0"/>
              <a:t>It also compares values to BCBST clinically recommended ranges.</a:t>
            </a:r>
          </a:p>
          <a:p>
            <a:endParaRPr lang="en-US" dirty="0"/>
          </a:p>
        </p:txBody>
      </p:sp>
      <p:sp>
        <p:nvSpPr>
          <p:cNvPr id="7" name="Footer Placeholder 6"/>
          <p:cNvSpPr>
            <a:spLocks noGrp="1"/>
          </p:cNvSpPr>
          <p:nvPr>
            <p:ph type="ftr" sz="quarter" idx="14"/>
          </p:nvPr>
        </p:nvSpPr>
        <p:spPr/>
        <p:txBody>
          <a:bodyPr/>
          <a:lstStyle/>
          <a:p>
            <a:r>
              <a:rPr lang="en-US" dirty="0"/>
              <a:t>HealthCheck Step-By-Step Guide</a:t>
            </a:r>
          </a:p>
        </p:txBody>
      </p:sp>
      <p:sp>
        <p:nvSpPr>
          <p:cNvPr id="8" name="Slide Number Placeholder 7"/>
          <p:cNvSpPr>
            <a:spLocks noGrp="1"/>
          </p:cNvSpPr>
          <p:nvPr>
            <p:ph type="sldNum" sz="quarter" idx="15"/>
          </p:nvPr>
        </p:nvSpPr>
        <p:spPr/>
        <p:txBody>
          <a:bodyPr/>
          <a:lstStyle/>
          <a:p>
            <a:r>
              <a:rPr lang="en-US" smtClean="0"/>
              <a:t>|  </a:t>
            </a:r>
            <a:fld id="{074642B0-B6F2-B34D-8B58-6F4D6756A21A}" type="slidenum">
              <a:rPr lang="en-US" smtClean="0"/>
              <a:pPr/>
              <a:t>10</a:t>
            </a:fld>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805" y="2700669"/>
            <a:ext cx="3874994" cy="2906233"/>
          </a:xfrm>
          <a:prstGeom prst="rect">
            <a:avLst/>
          </a:prstGeom>
        </p:spPr>
      </p:pic>
      <p:pic>
        <p:nvPicPr>
          <p:cNvPr id="2050" name="Picture 2"/>
          <p:cNvPicPr>
            <a:picLocks noGrp="1" noChangeAspect="1" noChangeArrowheads="1"/>
          </p:cNvPicPr>
          <p:nvPr>
            <p:ph sz="quarter" idx="16"/>
          </p:nvPr>
        </p:nvPicPr>
        <p:blipFill>
          <a:blip r:embed="rId4">
            <a:extLst>
              <a:ext uri="{28A0092B-C50C-407E-A947-70E740481C1C}">
                <a14:useLocalDpi xmlns:a14="http://schemas.microsoft.com/office/drawing/2010/main" val="0"/>
              </a:ext>
            </a:extLst>
          </a:blip>
          <a:srcRect/>
          <a:stretch>
            <a:fillRect/>
          </a:stretch>
        </p:blipFill>
        <p:spPr bwMode="auto">
          <a:xfrm>
            <a:off x="1565057" y="1063257"/>
            <a:ext cx="2773798" cy="355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1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6"/>
          </p:nvPr>
        </p:nvPicPr>
        <p:blipFill>
          <a:blip r:embed="rId3"/>
          <a:stretch>
            <a:fillRect/>
          </a:stretch>
        </p:blipFill>
        <p:spPr>
          <a:xfrm>
            <a:off x="741568" y="810719"/>
            <a:ext cx="3382963" cy="2467370"/>
          </a:xfrm>
          <a:prstGeom prst="rect">
            <a:avLst/>
          </a:prstGeom>
        </p:spPr>
      </p:pic>
      <p:pic>
        <p:nvPicPr>
          <p:cNvPr id="6" name="Picture 5"/>
          <p:cNvPicPr>
            <a:picLocks noChangeAspect="1"/>
          </p:cNvPicPr>
          <p:nvPr/>
        </p:nvPicPr>
        <p:blipFill>
          <a:blip r:embed="rId4"/>
          <a:stretch>
            <a:fillRect/>
          </a:stretch>
        </p:blipFill>
        <p:spPr>
          <a:xfrm>
            <a:off x="5000541" y="809642"/>
            <a:ext cx="2810247" cy="3363247"/>
          </a:xfrm>
          <a:prstGeom prst="rect">
            <a:avLst/>
          </a:prstGeom>
        </p:spPr>
      </p:pic>
      <p:sp>
        <p:nvSpPr>
          <p:cNvPr id="9" name="Title 8"/>
          <p:cNvSpPr>
            <a:spLocks noGrp="1"/>
          </p:cNvSpPr>
          <p:nvPr>
            <p:ph type="title"/>
          </p:nvPr>
        </p:nvSpPr>
        <p:spPr>
          <a:xfrm>
            <a:off x="1204872" y="330118"/>
            <a:ext cx="7481927" cy="626812"/>
          </a:xfrm>
        </p:spPr>
        <p:txBody>
          <a:bodyPr/>
          <a:lstStyle/>
          <a:p>
            <a:pPr algn="ctr"/>
            <a:r>
              <a:rPr lang="en-US" dirty="0" smtClean="0"/>
              <a:t>Member Wellness Center</a:t>
            </a:r>
            <a:endParaRPr lang="en-US" dirty="0"/>
          </a:p>
        </p:txBody>
      </p:sp>
      <p:sp>
        <p:nvSpPr>
          <p:cNvPr id="7" name="Footer Placeholder 6"/>
          <p:cNvSpPr>
            <a:spLocks noGrp="1"/>
          </p:cNvSpPr>
          <p:nvPr>
            <p:ph type="ftr" sz="quarter" idx="14"/>
          </p:nvPr>
        </p:nvSpPr>
        <p:spPr/>
        <p:txBody>
          <a:bodyPr/>
          <a:lstStyle/>
          <a:p>
            <a:r>
              <a:rPr lang="en-US" dirty="0"/>
              <a:t>HealthCheck Step-By-Step Guide</a:t>
            </a:r>
          </a:p>
        </p:txBody>
      </p:sp>
      <p:sp>
        <p:nvSpPr>
          <p:cNvPr id="8" name="Slide Number Placeholder 7"/>
          <p:cNvSpPr>
            <a:spLocks noGrp="1"/>
          </p:cNvSpPr>
          <p:nvPr>
            <p:ph type="sldNum" sz="quarter" idx="15"/>
          </p:nvPr>
        </p:nvSpPr>
        <p:spPr/>
        <p:txBody>
          <a:bodyPr/>
          <a:lstStyle/>
          <a:p>
            <a:r>
              <a:rPr lang="en-US" smtClean="0"/>
              <a:t>|  </a:t>
            </a:r>
            <a:fld id="{074642B0-B6F2-B34D-8B58-6F4D6756A21A}" type="slidenum">
              <a:rPr lang="en-US" smtClean="0"/>
              <a:pPr/>
              <a:t>11</a:t>
            </a:fld>
            <a:endParaRPr lang="en-US" dirty="0"/>
          </a:p>
        </p:txBody>
      </p:sp>
      <p:pic>
        <p:nvPicPr>
          <p:cNvPr id="2" name="Picture 1"/>
          <p:cNvPicPr>
            <a:picLocks noChangeAspect="1"/>
          </p:cNvPicPr>
          <p:nvPr/>
        </p:nvPicPr>
        <p:blipFill>
          <a:blip r:embed="rId5"/>
          <a:stretch>
            <a:fillRect/>
          </a:stretch>
        </p:blipFill>
        <p:spPr>
          <a:xfrm>
            <a:off x="922579" y="3295134"/>
            <a:ext cx="5146065" cy="1799504"/>
          </a:xfrm>
          <a:prstGeom prst="rect">
            <a:avLst/>
          </a:prstGeom>
        </p:spPr>
      </p:pic>
    </p:spTree>
    <p:extLst>
      <p:ext uri="{BB962C8B-B14F-4D97-AF65-F5344CB8AC3E}">
        <p14:creationId xmlns:p14="http://schemas.microsoft.com/office/powerpoint/2010/main" val="110392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Points Matrix</a:t>
            </a:r>
            <a:endParaRPr lang="en-US" dirty="0"/>
          </a:p>
        </p:txBody>
      </p:sp>
      <p:sp>
        <p:nvSpPr>
          <p:cNvPr id="12" name="Text Placeholder 11"/>
          <p:cNvSpPr>
            <a:spLocks noGrp="1"/>
          </p:cNvSpPr>
          <p:nvPr>
            <p:ph type="body" sz="quarter" idx="11"/>
          </p:nvPr>
        </p:nvSpPr>
        <p:spPr>
          <a:xfrm>
            <a:off x="1237436" y="1627772"/>
            <a:ext cx="3235327" cy="824236"/>
          </a:xfrm>
        </p:spPr>
        <p:txBody>
          <a:bodyPr/>
          <a:lstStyle/>
          <a:p>
            <a:pPr marL="115888"/>
            <a:r>
              <a:rPr lang="en-US" dirty="0" smtClean="0"/>
              <a:t>A minimum of 190 points is required by midnight, ET, on September 15</a:t>
            </a:r>
            <a:r>
              <a:rPr lang="en-US" baseline="30000" dirty="0" smtClean="0"/>
              <a:t>th</a:t>
            </a:r>
            <a:r>
              <a:rPr lang="en-US" dirty="0" smtClean="0"/>
              <a:t>, in order to receive the full $600 benefits credit.</a:t>
            </a:r>
            <a:endParaRPr lang="en-US" dirty="0"/>
          </a:p>
        </p:txBody>
      </p:sp>
      <p:sp>
        <p:nvSpPr>
          <p:cNvPr id="9" name="Footer Placeholder 8"/>
          <p:cNvSpPr>
            <a:spLocks noGrp="1"/>
          </p:cNvSpPr>
          <p:nvPr>
            <p:ph type="ftr" sz="quarter" idx="14"/>
          </p:nvPr>
        </p:nvSpPr>
        <p:spPr/>
        <p:txBody>
          <a:bodyPr/>
          <a:lstStyle/>
          <a:p>
            <a:r>
              <a:rPr lang="en-US" dirty="0"/>
              <a:t>HealthCheck Step-By-Step Guide</a:t>
            </a:r>
          </a:p>
        </p:txBody>
      </p:sp>
      <p:sp>
        <p:nvSpPr>
          <p:cNvPr id="10" name="Slide Number Placeholder 9"/>
          <p:cNvSpPr>
            <a:spLocks noGrp="1"/>
          </p:cNvSpPr>
          <p:nvPr>
            <p:ph type="sldNum" sz="quarter" idx="15"/>
          </p:nvPr>
        </p:nvSpPr>
        <p:spPr/>
        <p:txBody>
          <a:bodyPr/>
          <a:lstStyle/>
          <a:p>
            <a:r>
              <a:rPr lang="en-US" smtClean="0"/>
              <a:t>|  </a:t>
            </a:r>
            <a:fld id="{074642B0-B6F2-B34D-8B58-6F4D6756A21A}" type="slidenum">
              <a:rPr lang="en-US" smtClean="0"/>
              <a:pPr/>
              <a:t>12</a:t>
            </a:fld>
            <a:endParaRPr lang="en-US" dirty="0"/>
          </a:p>
        </p:txBody>
      </p:sp>
      <p:sp>
        <p:nvSpPr>
          <p:cNvPr id="14" name="Text Placeholder 13"/>
          <p:cNvSpPr>
            <a:spLocks noGrp="1"/>
          </p:cNvSpPr>
          <p:nvPr>
            <p:ph type="body" sz="quarter" idx="18"/>
          </p:nvPr>
        </p:nvSpPr>
        <p:spPr>
          <a:xfrm>
            <a:off x="1017698" y="1038359"/>
            <a:ext cx="4156815" cy="568094"/>
          </a:xfrm>
        </p:spPr>
        <p:txBody>
          <a:bodyPr/>
          <a:lstStyle/>
          <a:p>
            <a:r>
              <a:rPr lang="en-US" dirty="0" smtClean="0"/>
              <a:t>How many points do I need in order to receive my full $600 benefits credit?</a:t>
            </a:r>
            <a:endParaRPr lang="en-US" dirty="0"/>
          </a:p>
          <a:p>
            <a:r>
              <a:rPr lang="en-US" dirty="0" smtClean="0"/>
              <a:t> </a:t>
            </a:r>
            <a:endParaRPr lang="en-US" dirty="0">
              <a:effectLst/>
            </a:endParaRPr>
          </a:p>
        </p:txBody>
      </p:sp>
      <p:sp>
        <p:nvSpPr>
          <p:cNvPr id="3" name="Rectangle 2"/>
          <p:cNvSpPr/>
          <p:nvPr/>
        </p:nvSpPr>
        <p:spPr>
          <a:xfrm>
            <a:off x="6553683" y="2756416"/>
            <a:ext cx="1388521" cy="215444"/>
          </a:xfrm>
          <a:prstGeom prst="rect">
            <a:avLst/>
          </a:prstGeom>
        </p:spPr>
        <p:txBody>
          <a:bodyPr wrap="none">
            <a:spAutoFit/>
          </a:bodyPr>
          <a:lstStyle/>
          <a:p>
            <a:pPr algn="ctr"/>
            <a:r>
              <a:rPr lang="en-US" sz="800" b="1" dirty="0"/>
              <a:t>No forms are necessary!</a:t>
            </a:r>
          </a:p>
        </p:txBody>
      </p:sp>
      <p:sp>
        <p:nvSpPr>
          <p:cNvPr id="15" name="Text Placeholder 13"/>
          <p:cNvSpPr>
            <a:spLocks noGrp="1"/>
          </p:cNvSpPr>
          <p:nvPr>
            <p:ph type="body" sz="quarter" idx="18"/>
          </p:nvPr>
        </p:nvSpPr>
        <p:spPr>
          <a:xfrm>
            <a:off x="1017698" y="2472369"/>
            <a:ext cx="3377094" cy="391769"/>
          </a:xfrm>
        </p:spPr>
        <p:txBody>
          <a:bodyPr/>
          <a:lstStyle/>
          <a:p>
            <a:r>
              <a:rPr lang="en-US" dirty="0" smtClean="0"/>
              <a:t>Can I earn a partial benefits credit?</a:t>
            </a:r>
            <a:endParaRPr lang="en-US" dirty="0"/>
          </a:p>
          <a:p>
            <a:r>
              <a:rPr lang="en-US" dirty="0" smtClean="0"/>
              <a:t> </a:t>
            </a:r>
            <a:endParaRPr lang="en-US" dirty="0">
              <a:effectLst/>
            </a:endParaRPr>
          </a:p>
        </p:txBody>
      </p:sp>
      <p:sp>
        <p:nvSpPr>
          <p:cNvPr id="17" name="Text Placeholder 11"/>
          <p:cNvSpPr>
            <a:spLocks noGrp="1"/>
          </p:cNvSpPr>
          <p:nvPr>
            <p:ph type="body" sz="quarter" idx="11"/>
          </p:nvPr>
        </p:nvSpPr>
        <p:spPr>
          <a:xfrm>
            <a:off x="1237436" y="2971860"/>
            <a:ext cx="3235327" cy="531628"/>
          </a:xfrm>
        </p:spPr>
        <p:txBody>
          <a:bodyPr/>
          <a:lstStyle/>
          <a:p>
            <a:pPr marL="115888"/>
            <a:r>
              <a:rPr lang="en-US" dirty="0" smtClean="0"/>
              <a:t>Yes.  Partial benefit credits are assigned as listed on the matrix to the right.</a:t>
            </a:r>
            <a:endParaRPr lang="en-US" dirty="0"/>
          </a:p>
        </p:txBody>
      </p:sp>
      <p:graphicFrame>
        <p:nvGraphicFramePr>
          <p:cNvPr id="5" name="Content Placeholder 4"/>
          <p:cNvGraphicFramePr>
            <a:graphicFrameLocks noGrp="1"/>
          </p:cNvGraphicFramePr>
          <p:nvPr>
            <p:ph sz="quarter" idx="16"/>
            <p:extLst>
              <p:ext uri="{D42A27DB-BD31-4B8C-83A1-F6EECF244321}">
                <p14:modId xmlns:p14="http://schemas.microsoft.com/office/powerpoint/2010/main" val="1676250895"/>
              </p:ext>
            </p:extLst>
          </p:nvPr>
        </p:nvGraphicFramePr>
        <p:xfrm>
          <a:off x="4884533" y="2144676"/>
          <a:ext cx="3845442" cy="2394670"/>
        </p:xfrm>
        <a:graphic>
          <a:graphicData uri="http://schemas.openxmlformats.org/drawingml/2006/table">
            <a:tbl>
              <a:tblPr firstRow="1" bandRow="1">
                <a:tableStyleId>{5C22544A-7EE6-4342-B048-85BDC9FD1C3A}</a:tableStyleId>
              </a:tblPr>
              <a:tblGrid>
                <a:gridCol w="1922721">
                  <a:extLst>
                    <a:ext uri="{9D8B030D-6E8A-4147-A177-3AD203B41FA5}">
                      <a16:colId xmlns:a16="http://schemas.microsoft.com/office/drawing/2014/main" val="20000"/>
                    </a:ext>
                  </a:extLst>
                </a:gridCol>
                <a:gridCol w="1922721">
                  <a:extLst>
                    <a:ext uri="{9D8B030D-6E8A-4147-A177-3AD203B41FA5}">
                      <a16:colId xmlns:a16="http://schemas.microsoft.com/office/drawing/2014/main" val="20001"/>
                    </a:ext>
                  </a:extLst>
                </a:gridCol>
              </a:tblGrid>
              <a:tr h="478934">
                <a:tc>
                  <a:txBody>
                    <a:bodyPr/>
                    <a:lstStyle/>
                    <a:p>
                      <a:pPr algn="ctr"/>
                      <a:r>
                        <a:rPr lang="en-US" b="1" dirty="0" smtClean="0">
                          <a:latin typeface="Berlin Sans FB Demi" panose="020E0802020502020306" pitchFamily="34" charset="0"/>
                        </a:rPr>
                        <a:t>Point Total</a:t>
                      </a:r>
                      <a:endParaRPr lang="en-US" b="1" dirty="0">
                        <a:latin typeface="Berlin Sans FB Demi" panose="020E0802020502020306" pitchFamily="34" charset="0"/>
                      </a:endParaRPr>
                    </a:p>
                  </a:txBody>
                  <a:tcPr/>
                </a:tc>
                <a:tc>
                  <a:txBody>
                    <a:bodyPr/>
                    <a:lstStyle/>
                    <a:p>
                      <a:pPr algn="ctr"/>
                      <a:r>
                        <a:rPr lang="en-US" b="1" dirty="0" smtClean="0">
                          <a:latin typeface="Berlin Sans FB Demi" panose="020E0802020502020306" pitchFamily="34" charset="0"/>
                        </a:rPr>
                        <a:t>Benefits Credit</a:t>
                      </a:r>
                      <a:endParaRPr lang="en-US" b="1" dirty="0">
                        <a:latin typeface="Berlin Sans FB Demi" panose="020E0802020502020306" pitchFamily="34" charset="0"/>
                      </a:endParaRPr>
                    </a:p>
                  </a:txBody>
                  <a:tcPr/>
                </a:tc>
                <a:extLst>
                  <a:ext uri="{0D108BD9-81ED-4DB2-BD59-A6C34878D82A}">
                    <a16:rowId xmlns:a16="http://schemas.microsoft.com/office/drawing/2014/main" val="10000"/>
                  </a:ext>
                </a:extLst>
              </a:tr>
              <a:tr h="478934">
                <a:tc>
                  <a:txBody>
                    <a:bodyPr/>
                    <a:lstStyle/>
                    <a:p>
                      <a:pPr algn="ctr"/>
                      <a:r>
                        <a:rPr lang="en-US" u="sng" dirty="0" smtClean="0">
                          <a:latin typeface="Britannic Bold" panose="020B0903060703020204" pitchFamily="34" charset="0"/>
                        </a:rPr>
                        <a:t>&lt; </a:t>
                      </a:r>
                      <a:r>
                        <a:rPr lang="en-US" u="none" dirty="0" smtClean="0">
                          <a:latin typeface="Britannic Bold" panose="020B0903060703020204" pitchFamily="34" charset="0"/>
                        </a:rPr>
                        <a:t>109</a:t>
                      </a:r>
                      <a:endParaRPr lang="en-US" u="sng" dirty="0">
                        <a:latin typeface="Britannic Bold" panose="020B0903060703020204" pitchFamily="34" charset="0"/>
                      </a:endParaRPr>
                    </a:p>
                  </a:txBody>
                  <a:tcPr/>
                </a:tc>
                <a:tc>
                  <a:txBody>
                    <a:bodyPr/>
                    <a:lstStyle/>
                    <a:p>
                      <a:pPr algn="ctr"/>
                      <a:r>
                        <a:rPr lang="en-US" dirty="0" smtClean="0">
                          <a:latin typeface="Britannic Bold" panose="020B0903060703020204" pitchFamily="34" charset="0"/>
                        </a:rPr>
                        <a:t>$50</a:t>
                      </a:r>
                      <a:endParaRPr lang="en-US" dirty="0">
                        <a:latin typeface="Britannic Bold" panose="020B0903060703020204" pitchFamily="34" charset="0"/>
                      </a:endParaRPr>
                    </a:p>
                  </a:txBody>
                  <a:tcPr/>
                </a:tc>
                <a:extLst>
                  <a:ext uri="{0D108BD9-81ED-4DB2-BD59-A6C34878D82A}">
                    <a16:rowId xmlns:a16="http://schemas.microsoft.com/office/drawing/2014/main" val="10001"/>
                  </a:ext>
                </a:extLst>
              </a:tr>
              <a:tr h="478934">
                <a:tc>
                  <a:txBody>
                    <a:bodyPr/>
                    <a:lstStyle/>
                    <a:p>
                      <a:pPr algn="ctr"/>
                      <a:r>
                        <a:rPr lang="en-US" dirty="0" smtClean="0">
                          <a:latin typeface="Britannic Bold" panose="020B0903060703020204" pitchFamily="34" charset="0"/>
                        </a:rPr>
                        <a:t>110-159</a:t>
                      </a:r>
                      <a:endParaRPr lang="en-US" dirty="0">
                        <a:latin typeface="Britannic Bold" panose="020B0903060703020204" pitchFamily="34" charset="0"/>
                      </a:endParaRPr>
                    </a:p>
                  </a:txBody>
                  <a:tcPr/>
                </a:tc>
                <a:tc>
                  <a:txBody>
                    <a:bodyPr/>
                    <a:lstStyle/>
                    <a:p>
                      <a:pPr algn="ctr"/>
                      <a:r>
                        <a:rPr lang="en-US" dirty="0" smtClean="0">
                          <a:latin typeface="Britannic Bold" panose="020B0903060703020204" pitchFamily="34" charset="0"/>
                        </a:rPr>
                        <a:t>$200</a:t>
                      </a:r>
                      <a:endParaRPr lang="en-US" dirty="0">
                        <a:latin typeface="Britannic Bold" panose="020B0903060703020204" pitchFamily="34" charset="0"/>
                      </a:endParaRPr>
                    </a:p>
                  </a:txBody>
                  <a:tcPr/>
                </a:tc>
                <a:extLst>
                  <a:ext uri="{0D108BD9-81ED-4DB2-BD59-A6C34878D82A}">
                    <a16:rowId xmlns:a16="http://schemas.microsoft.com/office/drawing/2014/main" val="10002"/>
                  </a:ext>
                </a:extLst>
              </a:tr>
              <a:tr h="478934">
                <a:tc>
                  <a:txBody>
                    <a:bodyPr/>
                    <a:lstStyle/>
                    <a:p>
                      <a:pPr algn="ctr"/>
                      <a:r>
                        <a:rPr lang="en-US" dirty="0" smtClean="0">
                          <a:latin typeface="Britannic Bold" panose="020B0903060703020204" pitchFamily="34" charset="0"/>
                        </a:rPr>
                        <a:t>160-189</a:t>
                      </a:r>
                      <a:endParaRPr lang="en-US" dirty="0">
                        <a:latin typeface="Britannic Bold" panose="020B0903060703020204" pitchFamily="34" charset="0"/>
                      </a:endParaRPr>
                    </a:p>
                  </a:txBody>
                  <a:tcPr/>
                </a:tc>
                <a:tc>
                  <a:txBody>
                    <a:bodyPr/>
                    <a:lstStyle/>
                    <a:p>
                      <a:pPr algn="ctr"/>
                      <a:r>
                        <a:rPr lang="en-US" dirty="0" smtClean="0">
                          <a:latin typeface="Britannic Bold" panose="020B0903060703020204" pitchFamily="34" charset="0"/>
                        </a:rPr>
                        <a:t>$400</a:t>
                      </a:r>
                      <a:endParaRPr lang="en-US" dirty="0">
                        <a:latin typeface="Britannic Bold" panose="020B0903060703020204" pitchFamily="34" charset="0"/>
                      </a:endParaRPr>
                    </a:p>
                  </a:txBody>
                  <a:tcPr/>
                </a:tc>
                <a:extLst>
                  <a:ext uri="{0D108BD9-81ED-4DB2-BD59-A6C34878D82A}">
                    <a16:rowId xmlns:a16="http://schemas.microsoft.com/office/drawing/2014/main" val="10003"/>
                  </a:ext>
                </a:extLst>
              </a:tr>
              <a:tr h="478934">
                <a:tc>
                  <a:txBody>
                    <a:bodyPr/>
                    <a:lstStyle/>
                    <a:p>
                      <a:pPr algn="ctr"/>
                      <a:r>
                        <a:rPr lang="en-US" dirty="0" smtClean="0">
                          <a:latin typeface="Britannic Bold" panose="020B0903060703020204" pitchFamily="34" charset="0"/>
                        </a:rPr>
                        <a:t>190</a:t>
                      </a:r>
                      <a:endParaRPr lang="en-US" dirty="0">
                        <a:latin typeface="Britannic Bold" panose="020B0903060703020204" pitchFamily="34" charset="0"/>
                      </a:endParaRPr>
                    </a:p>
                  </a:txBody>
                  <a:tcPr/>
                </a:tc>
                <a:tc>
                  <a:txBody>
                    <a:bodyPr/>
                    <a:lstStyle/>
                    <a:p>
                      <a:pPr algn="ctr"/>
                      <a:r>
                        <a:rPr lang="en-US" dirty="0" smtClean="0">
                          <a:latin typeface="Britannic Bold" panose="020B0903060703020204" pitchFamily="34" charset="0"/>
                        </a:rPr>
                        <a:t>$600</a:t>
                      </a:r>
                      <a:endParaRPr lang="en-US" dirty="0">
                        <a:latin typeface="Britannic Bold" panose="020B0903060703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397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72" y="330118"/>
            <a:ext cx="7481927" cy="499222"/>
          </a:xfrm>
        </p:spPr>
        <p:txBody>
          <a:bodyPr/>
          <a:lstStyle/>
          <a:p>
            <a:pPr algn="ctr"/>
            <a:r>
              <a:rPr lang="en-US" dirty="0" smtClean="0"/>
              <a:t>Point Opportunities</a:t>
            </a:r>
            <a:endParaRPr lang="en-US" dirty="0"/>
          </a:p>
        </p:txBody>
      </p:sp>
      <p:sp>
        <p:nvSpPr>
          <p:cNvPr id="3" name="Text Placeholder 2"/>
          <p:cNvSpPr>
            <a:spLocks noGrp="1"/>
          </p:cNvSpPr>
          <p:nvPr>
            <p:ph type="body" sz="quarter" idx="11"/>
          </p:nvPr>
        </p:nvSpPr>
        <p:spPr>
          <a:xfrm>
            <a:off x="1237435" y="831570"/>
            <a:ext cx="7191233" cy="486867"/>
          </a:xfrm>
        </p:spPr>
        <p:txBody>
          <a:bodyPr/>
          <a:lstStyle/>
          <a:p>
            <a:r>
              <a:rPr lang="en-US" dirty="0" smtClean="0"/>
              <a:t>In addition to the points earned by completing your Personal Health Assessment, you can also earn points by completing one or all of the health actions listed below:</a:t>
            </a:r>
            <a:endParaRPr lang="en-US" dirty="0"/>
          </a:p>
        </p:txBody>
      </p:sp>
      <p:sp>
        <p:nvSpPr>
          <p:cNvPr id="4" name="Footer Placeholder 3"/>
          <p:cNvSpPr>
            <a:spLocks noGrp="1"/>
          </p:cNvSpPr>
          <p:nvPr>
            <p:ph type="ftr" sz="quarter" idx="14"/>
          </p:nvPr>
        </p:nvSpPr>
        <p:spPr/>
        <p:txBody>
          <a:bodyPr/>
          <a:lstStyle/>
          <a:p>
            <a:r>
              <a:rPr lang="en-US" dirty="0" smtClean="0"/>
              <a:t>HealthCheck Step-By-Step Guide</a:t>
            </a:r>
            <a:endParaRPr lang="en-US" dirty="0"/>
          </a:p>
        </p:txBody>
      </p:sp>
      <p:sp>
        <p:nvSpPr>
          <p:cNvPr id="5" name="Slide Number Placeholder 4"/>
          <p:cNvSpPr>
            <a:spLocks noGrp="1"/>
          </p:cNvSpPr>
          <p:nvPr>
            <p:ph type="sldNum" sz="quarter" idx="15"/>
          </p:nvPr>
        </p:nvSpPr>
        <p:spPr/>
        <p:txBody>
          <a:bodyPr/>
          <a:lstStyle/>
          <a:p>
            <a:r>
              <a:rPr lang="en-US" smtClean="0"/>
              <a:t>|  </a:t>
            </a:r>
            <a:fld id="{074642B0-B6F2-B34D-8B58-6F4D6756A21A}" type="slidenum">
              <a:rPr lang="en-US" smtClean="0"/>
              <a:pPr/>
              <a:t>13</a:t>
            </a:fld>
            <a:endParaRPr lang="en-US" dirty="0"/>
          </a:p>
        </p:txBody>
      </p:sp>
      <p:graphicFrame>
        <p:nvGraphicFramePr>
          <p:cNvPr id="7" name="Content Placeholder 6"/>
          <p:cNvGraphicFramePr>
            <a:graphicFrameLocks noGrp="1"/>
          </p:cNvGraphicFramePr>
          <p:nvPr>
            <p:ph sz="quarter" idx="16"/>
            <p:extLst>
              <p:ext uri="{D42A27DB-BD31-4B8C-83A1-F6EECF244321}">
                <p14:modId xmlns:p14="http://schemas.microsoft.com/office/powerpoint/2010/main" val="3005631362"/>
              </p:ext>
            </p:extLst>
          </p:nvPr>
        </p:nvGraphicFramePr>
        <p:xfrm>
          <a:off x="1204871" y="1648480"/>
          <a:ext cx="6960933" cy="2588912"/>
        </p:xfrm>
        <a:graphic>
          <a:graphicData uri="http://schemas.openxmlformats.org/drawingml/2006/table">
            <a:tbl>
              <a:tblPr firstRow="1" bandRow="1">
                <a:tableStyleId>{5C22544A-7EE6-4342-B048-85BDC9FD1C3A}</a:tableStyleId>
              </a:tblPr>
              <a:tblGrid>
                <a:gridCol w="2374699">
                  <a:extLst>
                    <a:ext uri="{9D8B030D-6E8A-4147-A177-3AD203B41FA5}">
                      <a16:colId xmlns:a16="http://schemas.microsoft.com/office/drawing/2014/main" val="20000"/>
                    </a:ext>
                  </a:extLst>
                </a:gridCol>
                <a:gridCol w="2293117">
                  <a:extLst>
                    <a:ext uri="{9D8B030D-6E8A-4147-A177-3AD203B41FA5}">
                      <a16:colId xmlns:a16="http://schemas.microsoft.com/office/drawing/2014/main" val="20001"/>
                    </a:ext>
                  </a:extLst>
                </a:gridCol>
                <a:gridCol w="2293117">
                  <a:extLst>
                    <a:ext uri="{9D8B030D-6E8A-4147-A177-3AD203B41FA5}">
                      <a16:colId xmlns:a16="http://schemas.microsoft.com/office/drawing/2014/main" val="20002"/>
                    </a:ext>
                  </a:extLst>
                </a:gridCol>
              </a:tblGrid>
              <a:tr h="323614">
                <a:tc gridSpan="3">
                  <a:txBody>
                    <a:bodyPr/>
                    <a:lstStyle/>
                    <a:p>
                      <a:pPr algn="ctr"/>
                      <a:r>
                        <a:rPr lang="en-US" sz="1400" dirty="0" smtClean="0"/>
                        <a:t>Annual Preventative Exams</a:t>
                      </a:r>
                      <a:endParaRPr lang="en-US" sz="14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3614">
                <a:tc>
                  <a:txBody>
                    <a:bodyPr/>
                    <a:lstStyle/>
                    <a:p>
                      <a:r>
                        <a:rPr lang="en-US" sz="1200" dirty="0" smtClean="0"/>
                        <a:t>Preventative</a:t>
                      </a:r>
                      <a:r>
                        <a:rPr lang="en-US" sz="1200" baseline="0" dirty="0" smtClean="0"/>
                        <a:t> Exam</a:t>
                      </a:r>
                      <a:endParaRPr lang="en-US" sz="1200" dirty="0"/>
                    </a:p>
                  </a:txBody>
                  <a:tcPr/>
                </a:tc>
                <a:tc>
                  <a:txBody>
                    <a:bodyPr/>
                    <a:lstStyle/>
                    <a:p>
                      <a:r>
                        <a:rPr lang="en-US" sz="1200" dirty="0" smtClean="0"/>
                        <a:t>20 points</a:t>
                      </a:r>
                      <a:endParaRPr lang="en-US" sz="1200" dirty="0"/>
                    </a:p>
                  </a:txBody>
                  <a:tcPr/>
                </a:tc>
                <a:tc>
                  <a:txBody>
                    <a:bodyPr/>
                    <a:lstStyle/>
                    <a:p>
                      <a:r>
                        <a:rPr lang="en-US" sz="1200" dirty="0" smtClean="0"/>
                        <a:t>1 exam per year</a:t>
                      </a:r>
                      <a:endParaRPr lang="en-US" sz="1200" dirty="0"/>
                    </a:p>
                  </a:txBody>
                  <a:tcPr/>
                </a:tc>
                <a:extLst>
                  <a:ext uri="{0D108BD9-81ED-4DB2-BD59-A6C34878D82A}">
                    <a16:rowId xmlns:a16="http://schemas.microsoft.com/office/drawing/2014/main" val="10001"/>
                  </a:ext>
                </a:extLst>
              </a:tr>
              <a:tr h="323614">
                <a:tc>
                  <a:txBody>
                    <a:bodyPr/>
                    <a:lstStyle/>
                    <a:p>
                      <a:r>
                        <a:rPr lang="en-US" sz="1200" dirty="0" smtClean="0"/>
                        <a:t>Vision Exam</a:t>
                      </a:r>
                      <a:endParaRPr lang="en-US" sz="1200" dirty="0"/>
                    </a:p>
                  </a:txBody>
                  <a:tcPr/>
                </a:tc>
                <a:tc>
                  <a:txBody>
                    <a:bodyPr/>
                    <a:lstStyle/>
                    <a:p>
                      <a:r>
                        <a:rPr lang="en-US" sz="1200" dirty="0" smtClean="0"/>
                        <a:t>20 points</a:t>
                      </a:r>
                      <a:endParaRPr lang="en-US" sz="1200" dirty="0"/>
                    </a:p>
                  </a:txBody>
                  <a:tcPr/>
                </a:tc>
                <a:tc>
                  <a:txBody>
                    <a:bodyPr/>
                    <a:lstStyle/>
                    <a:p>
                      <a:r>
                        <a:rPr lang="en-US" sz="1200" dirty="0" smtClean="0"/>
                        <a:t>1 exam per year</a:t>
                      </a:r>
                      <a:endParaRPr lang="en-US" sz="1200" dirty="0"/>
                    </a:p>
                  </a:txBody>
                  <a:tcPr/>
                </a:tc>
                <a:extLst>
                  <a:ext uri="{0D108BD9-81ED-4DB2-BD59-A6C34878D82A}">
                    <a16:rowId xmlns:a16="http://schemas.microsoft.com/office/drawing/2014/main" val="10002"/>
                  </a:ext>
                </a:extLst>
              </a:tr>
              <a:tr h="323614">
                <a:tc gridSpan="3">
                  <a:txBody>
                    <a:bodyPr/>
                    <a:lstStyle/>
                    <a:p>
                      <a:pPr algn="ctr"/>
                      <a:r>
                        <a:rPr lang="en-US" sz="1400" b="1" dirty="0" smtClean="0">
                          <a:solidFill>
                            <a:srgbClr val="FFFFFF"/>
                          </a:solidFill>
                        </a:rPr>
                        <a:t>Coaching/Condition</a:t>
                      </a:r>
                      <a:r>
                        <a:rPr lang="en-US" sz="1400" b="1" baseline="0" dirty="0" smtClean="0">
                          <a:solidFill>
                            <a:srgbClr val="FFFFFF"/>
                          </a:solidFill>
                        </a:rPr>
                        <a:t> Programs</a:t>
                      </a:r>
                      <a:endParaRPr lang="en-US" sz="1400" b="1" dirty="0">
                        <a:solidFill>
                          <a:srgbClr val="FFFFFF"/>
                        </a:solidFill>
                      </a:endParaRPr>
                    </a:p>
                  </a:txBody>
                  <a:tcPr>
                    <a:solidFill>
                      <a:schemeClr val="accent1"/>
                    </a:solidFill>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0003"/>
                  </a:ext>
                </a:extLst>
              </a:tr>
              <a:tr h="323614">
                <a:tc>
                  <a:txBody>
                    <a:bodyPr/>
                    <a:lstStyle/>
                    <a:p>
                      <a:r>
                        <a:rPr lang="en-US" sz="1200" dirty="0" smtClean="0"/>
                        <a:t>Health Coaching</a:t>
                      </a:r>
                      <a:r>
                        <a:rPr lang="en-US" sz="1200" baseline="0" dirty="0" smtClean="0"/>
                        <a:t> </a:t>
                      </a:r>
                      <a:endParaRPr lang="en-US" sz="1200" dirty="0"/>
                    </a:p>
                  </a:txBody>
                  <a:tcPr/>
                </a:tc>
                <a:tc>
                  <a:txBody>
                    <a:bodyPr/>
                    <a:lstStyle/>
                    <a:p>
                      <a:r>
                        <a:rPr lang="en-US" sz="1200" dirty="0" smtClean="0"/>
                        <a:t>25 points per session</a:t>
                      </a:r>
                      <a:endParaRPr lang="en-US" sz="1200" dirty="0"/>
                    </a:p>
                  </a:txBody>
                  <a:tcPr/>
                </a:tc>
                <a:tc>
                  <a:txBody>
                    <a:bodyPr/>
                    <a:lstStyle/>
                    <a:p>
                      <a:r>
                        <a:rPr lang="en-US" sz="1200" dirty="0" smtClean="0"/>
                        <a:t>Maximum:</a:t>
                      </a:r>
                      <a:r>
                        <a:rPr lang="en-US" sz="1200" baseline="0" dirty="0" smtClean="0"/>
                        <a:t> 100 points per </a:t>
                      </a:r>
                      <a:r>
                        <a:rPr lang="en-US" sz="1200" baseline="0" dirty="0" err="1" smtClean="0"/>
                        <a:t>yr</a:t>
                      </a:r>
                      <a:endParaRPr lang="en-US" sz="1200" dirty="0"/>
                    </a:p>
                  </a:txBody>
                  <a:tcPr/>
                </a:tc>
                <a:extLst>
                  <a:ext uri="{0D108BD9-81ED-4DB2-BD59-A6C34878D82A}">
                    <a16:rowId xmlns:a16="http://schemas.microsoft.com/office/drawing/2014/main" val="10004"/>
                  </a:ext>
                </a:extLst>
              </a:tr>
              <a:tr h="323614">
                <a:tc>
                  <a:txBody>
                    <a:bodyPr/>
                    <a:lstStyle/>
                    <a:p>
                      <a:r>
                        <a:rPr lang="en-US" sz="1200" dirty="0" smtClean="0"/>
                        <a:t>Chronic Condition Management</a:t>
                      </a:r>
                      <a:endParaRPr lang="en-US" sz="1200" dirty="0"/>
                    </a:p>
                  </a:txBody>
                  <a:tcPr/>
                </a:tc>
                <a:tc>
                  <a:txBody>
                    <a:bodyPr/>
                    <a:lstStyle/>
                    <a:p>
                      <a:r>
                        <a:rPr lang="en-US" sz="1200" dirty="0" smtClean="0"/>
                        <a:t>25 points per session</a:t>
                      </a:r>
                      <a:endParaRPr lang="en-US" sz="1200" dirty="0"/>
                    </a:p>
                  </a:txBody>
                  <a:tcPr/>
                </a:tc>
                <a:tc>
                  <a:txBody>
                    <a:bodyPr/>
                    <a:lstStyle/>
                    <a:p>
                      <a:r>
                        <a:rPr lang="en-US" sz="1200" dirty="0" smtClean="0"/>
                        <a:t>Maximum: 100 points per </a:t>
                      </a:r>
                      <a:r>
                        <a:rPr lang="en-US" sz="1200" dirty="0" err="1" smtClean="0"/>
                        <a:t>yr</a:t>
                      </a:r>
                      <a:endParaRPr lang="en-US" sz="1200" dirty="0"/>
                    </a:p>
                  </a:txBody>
                  <a:tcPr/>
                </a:tc>
                <a:extLst>
                  <a:ext uri="{0D108BD9-81ED-4DB2-BD59-A6C34878D82A}">
                    <a16:rowId xmlns:a16="http://schemas.microsoft.com/office/drawing/2014/main" val="10005"/>
                  </a:ext>
                </a:extLst>
              </a:tr>
              <a:tr h="323614">
                <a:tc>
                  <a:txBody>
                    <a:bodyPr/>
                    <a:lstStyle/>
                    <a:p>
                      <a:r>
                        <a:rPr lang="en-US" sz="1200" dirty="0" smtClean="0"/>
                        <a:t>Case</a:t>
                      </a:r>
                      <a:r>
                        <a:rPr lang="en-US" sz="1200" baseline="0" dirty="0" smtClean="0"/>
                        <a:t> Management</a:t>
                      </a:r>
                      <a:endParaRPr lang="en-US" sz="1200" dirty="0"/>
                    </a:p>
                  </a:txBody>
                  <a:tcPr/>
                </a:tc>
                <a:tc>
                  <a:txBody>
                    <a:bodyPr/>
                    <a:lstStyle/>
                    <a:p>
                      <a:r>
                        <a:rPr lang="en-US" sz="1200" dirty="0" smtClean="0"/>
                        <a:t>25 points per session</a:t>
                      </a:r>
                      <a:endParaRPr lang="en-US" sz="1200" dirty="0"/>
                    </a:p>
                  </a:txBody>
                  <a:tcPr/>
                </a:tc>
                <a:tc>
                  <a:txBody>
                    <a:bodyPr/>
                    <a:lstStyle/>
                    <a:p>
                      <a:r>
                        <a:rPr lang="en-US" sz="1200" dirty="0" smtClean="0"/>
                        <a:t>Maximum: 100 points per </a:t>
                      </a:r>
                      <a:r>
                        <a:rPr lang="en-US" sz="1200" dirty="0" err="1" smtClean="0"/>
                        <a:t>yr</a:t>
                      </a:r>
                      <a:endParaRPr lang="en-US" sz="1200" dirty="0"/>
                    </a:p>
                  </a:txBody>
                  <a:tcPr/>
                </a:tc>
                <a:extLst>
                  <a:ext uri="{0D108BD9-81ED-4DB2-BD59-A6C34878D82A}">
                    <a16:rowId xmlns:a16="http://schemas.microsoft.com/office/drawing/2014/main" val="10006"/>
                  </a:ext>
                </a:extLst>
              </a:tr>
              <a:tr h="323614">
                <a:tc>
                  <a:txBody>
                    <a:bodyPr/>
                    <a:lstStyle/>
                    <a:p>
                      <a:r>
                        <a:rPr lang="en-US" sz="1200" dirty="0" err="1" smtClean="0"/>
                        <a:t>Physician</a:t>
                      </a:r>
                      <a:r>
                        <a:rPr lang="en-US" sz="1200" baseline="0" dirty="0" err="1" smtClean="0"/>
                        <a:t>Now</a:t>
                      </a:r>
                      <a:r>
                        <a:rPr lang="en-US" sz="1200" baseline="0" dirty="0" smtClean="0"/>
                        <a:t> Registration</a:t>
                      </a:r>
                      <a:endParaRPr lang="en-US" sz="1200" dirty="0"/>
                    </a:p>
                  </a:txBody>
                  <a:tcPr/>
                </a:tc>
                <a:tc>
                  <a:txBody>
                    <a:bodyPr/>
                    <a:lstStyle/>
                    <a:p>
                      <a:r>
                        <a:rPr lang="en-US" sz="1200" dirty="0" smtClean="0"/>
                        <a:t>10 points</a:t>
                      </a:r>
                      <a:r>
                        <a:rPr lang="en-US" sz="1200" baseline="0" dirty="0" smtClean="0"/>
                        <a:t> </a:t>
                      </a:r>
                      <a:endParaRPr lang="en-US" sz="1200" dirty="0"/>
                    </a:p>
                  </a:txBody>
                  <a:tcPr/>
                </a:tc>
                <a:tc>
                  <a:txBody>
                    <a:bodyPr/>
                    <a:lstStyle/>
                    <a:p>
                      <a:r>
                        <a:rPr lang="en-US" sz="1200" dirty="0" smtClean="0"/>
                        <a:t>For new registrations only</a:t>
                      </a:r>
                      <a:endParaRPr lang="en-US" sz="1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818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72" y="145821"/>
            <a:ext cx="7481927" cy="499222"/>
          </a:xfrm>
        </p:spPr>
        <p:txBody>
          <a:bodyPr/>
          <a:lstStyle/>
          <a:p>
            <a:pPr algn="ctr"/>
            <a:r>
              <a:rPr lang="en-US" dirty="0" smtClean="0"/>
              <a:t>Additional Point Opportunities</a:t>
            </a:r>
            <a:endParaRPr lang="en-US" dirty="0"/>
          </a:p>
        </p:txBody>
      </p:sp>
      <p:sp>
        <p:nvSpPr>
          <p:cNvPr id="4" name="Footer Placeholder 3"/>
          <p:cNvSpPr>
            <a:spLocks noGrp="1"/>
          </p:cNvSpPr>
          <p:nvPr>
            <p:ph type="ftr" sz="quarter" idx="14"/>
          </p:nvPr>
        </p:nvSpPr>
        <p:spPr/>
        <p:txBody>
          <a:bodyPr/>
          <a:lstStyle/>
          <a:p>
            <a:r>
              <a:rPr lang="en-US" dirty="0" smtClean="0"/>
              <a:t>HealthCheck Step-By-Step Guide</a:t>
            </a:r>
            <a:endParaRPr lang="en-US" dirty="0"/>
          </a:p>
        </p:txBody>
      </p:sp>
      <p:sp>
        <p:nvSpPr>
          <p:cNvPr id="5" name="Slide Number Placeholder 4"/>
          <p:cNvSpPr>
            <a:spLocks noGrp="1"/>
          </p:cNvSpPr>
          <p:nvPr>
            <p:ph type="sldNum" sz="quarter" idx="15"/>
          </p:nvPr>
        </p:nvSpPr>
        <p:spPr/>
        <p:txBody>
          <a:bodyPr/>
          <a:lstStyle/>
          <a:p>
            <a:r>
              <a:rPr lang="en-US" smtClean="0"/>
              <a:t>|  </a:t>
            </a:r>
            <a:fld id="{074642B0-B6F2-B34D-8B58-6F4D6756A21A}" type="slidenum">
              <a:rPr lang="en-US" smtClean="0"/>
              <a:pPr/>
              <a:t>14</a:t>
            </a:fld>
            <a:endParaRPr lang="en-US" dirty="0"/>
          </a:p>
        </p:txBody>
      </p:sp>
      <p:graphicFrame>
        <p:nvGraphicFramePr>
          <p:cNvPr id="7" name="Content Placeholder 6"/>
          <p:cNvGraphicFramePr>
            <a:graphicFrameLocks noGrp="1"/>
          </p:cNvGraphicFramePr>
          <p:nvPr>
            <p:ph sz="quarter" idx="16"/>
            <p:extLst>
              <p:ext uri="{D42A27DB-BD31-4B8C-83A1-F6EECF244321}">
                <p14:modId xmlns:p14="http://schemas.microsoft.com/office/powerpoint/2010/main" val="4037479300"/>
              </p:ext>
            </p:extLst>
          </p:nvPr>
        </p:nvGraphicFramePr>
        <p:xfrm>
          <a:off x="1750829" y="717486"/>
          <a:ext cx="6358416" cy="3834986"/>
        </p:xfrm>
        <a:graphic>
          <a:graphicData uri="http://schemas.openxmlformats.org/drawingml/2006/table">
            <a:tbl>
              <a:tblPr firstRow="1" bandRow="1">
                <a:tableStyleId>{5C22544A-7EE6-4342-B048-85BDC9FD1C3A}</a:tableStyleId>
              </a:tblPr>
              <a:tblGrid>
                <a:gridCol w="2119472">
                  <a:extLst>
                    <a:ext uri="{9D8B030D-6E8A-4147-A177-3AD203B41FA5}">
                      <a16:colId xmlns:a16="http://schemas.microsoft.com/office/drawing/2014/main" val="20000"/>
                    </a:ext>
                  </a:extLst>
                </a:gridCol>
                <a:gridCol w="2119472">
                  <a:extLst>
                    <a:ext uri="{9D8B030D-6E8A-4147-A177-3AD203B41FA5}">
                      <a16:colId xmlns:a16="http://schemas.microsoft.com/office/drawing/2014/main" val="20001"/>
                    </a:ext>
                  </a:extLst>
                </a:gridCol>
                <a:gridCol w="2119472">
                  <a:extLst>
                    <a:ext uri="{9D8B030D-6E8A-4147-A177-3AD203B41FA5}">
                      <a16:colId xmlns:a16="http://schemas.microsoft.com/office/drawing/2014/main" val="20002"/>
                    </a:ext>
                  </a:extLst>
                </a:gridCol>
              </a:tblGrid>
              <a:tr h="302078">
                <a:tc gridSpan="3">
                  <a:txBody>
                    <a:bodyPr/>
                    <a:lstStyle/>
                    <a:p>
                      <a:pPr algn="ctr"/>
                      <a:r>
                        <a:rPr lang="en-US" sz="1200" dirty="0" smtClean="0"/>
                        <a:t>Physical Activity</a:t>
                      </a:r>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2128">
                <a:tc>
                  <a:txBody>
                    <a:bodyPr/>
                    <a:lstStyle/>
                    <a:p>
                      <a:r>
                        <a:rPr lang="en-US" sz="1000" dirty="0" smtClean="0"/>
                        <a:t>Step Counting Device/App</a:t>
                      </a:r>
                      <a:r>
                        <a:rPr lang="en-US" sz="1000" baseline="0" dirty="0" smtClean="0"/>
                        <a:t> Sync</a:t>
                      </a:r>
                      <a:endParaRPr lang="en-US" sz="1000" dirty="0"/>
                    </a:p>
                  </a:txBody>
                  <a:tcPr/>
                </a:tc>
                <a:tc>
                  <a:txBody>
                    <a:bodyPr/>
                    <a:lstStyle/>
                    <a:p>
                      <a:r>
                        <a:rPr lang="en-US" sz="1000" dirty="0" smtClean="0"/>
                        <a:t>10 points</a:t>
                      </a:r>
                      <a:r>
                        <a:rPr lang="en-US" sz="1000" baseline="0" dirty="0" smtClean="0"/>
                        <a:t> for 150,000 steps per month</a:t>
                      </a:r>
                      <a:endParaRPr lang="en-US" sz="1000" dirty="0"/>
                    </a:p>
                  </a:txBody>
                  <a:tcPr/>
                </a:tc>
                <a:tc>
                  <a:txBody>
                    <a:bodyPr/>
                    <a:lstStyle/>
                    <a:p>
                      <a:r>
                        <a:rPr lang="en-US" sz="1000" dirty="0" smtClean="0"/>
                        <a:t>Maximum: 100 per </a:t>
                      </a:r>
                      <a:r>
                        <a:rPr lang="en-US" sz="1000" dirty="0" err="1" smtClean="0"/>
                        <a:t>yr</a:t>
                      </a:r>
                      <a:endParaRPr lang="en-US" sz="1000" dirty="0"/>
                    </a:p>
                  </a:txBody>
                  <a:tcPr/>
                </a:tc>
                <a:extLst>
                  <a:ext uri="{0D108BD9-81ED-4DB2-BD59-A6C34878D82A}">
                    <a16:rowId xmlns:a16="http://schemas.microsoft.com/office/drawing/2014/main" val="10001"/>
                  </a:ext>
                </a:extLst>
              </a:tr>
              <a:tr h="302078">
                <a:tc>
                  <a:txBody>
                    <a:bodyPr/>
                    <a:lstStyle/>
                    <a:p>
                      <a:r>
                        <a:rPr lang="en-US" sz="1000" dirty="0" smtClean="0"/>
                        <a:t>Activity Data</a:t>
                      </a:r>
                      <a:r>
                        <a:rPr lang="en-US" sz="1000" baseline="0" dirty="0" smtClean="0"/>
                        <a:t> – Self Reported</a:t>
                      </a:r>
                      <a:endParaRPr lang="en-US" sz="1000" dirty="0"/>
                    </a:p>
                  </a:txBody>
                  <a:tcPr/>
                </a:tc>
                <a:tc>
                  <a:txBody>
                    <a:bodyPr/>
                    <a:lstStyle/>
                    <a:p>
                      <a:r>
                        <a:rPr lang="en-US" sz="1000" dirty="0" smtClean="0"/>
                        <a:t>10 points for 10</a:t>
                      </a:r>
                      <a:r>
                        <a:rPr lang="en-US" sz="1000" baseline="0" dirty="0" smtClean="0"/>
                        <a:t> reports per month</a:t>
                      </a:r>
                      <a:endParaRPr lang="en-US" sz="1000" dirty="0"/>
                    </a:p>
                  </a:txBody>
                  <a:tcPr/>
                </a:tc>
                <a:tc>
                  <a:txBody>
                    <a:bodyPr/>
                    <a:lstStyle/>
                    <a:p>
                      <a:r>
                        <a:rPr lang="en-US" sz="1000" dirty="0" smtClean="0"/>
                        <a:t>Maximum: 100 points per </a:t>
                      </a:r>
                      <a:r>
                        <a:rPr lang="en-US" sz="1000" dirty="0" err="1" smtClean="0"/>
                        <a:t>yr</a:t>
                      </a:r>
                      <a:endParaRPr lang="en-US" sz="1000" dirty="0"/>
                    </a:p>
                  </a:txBody>
                  <a:tcPr/>
                </a:tc>
                <a:extLst>
                  <a:ext uri="{0D108BD9-81ED-4DB2-BD59-A6C34878D82A}">
                    <a16:rowId xmlns:a16="http://schemas.microsoft.com/office/drawing/2014/main" val="10002"/>
                  </a:ext>
                </a:extLst>
              </a:tr>
              <a:tr h="302078">
                <a:tc>
                  <a:txBody>
                    <a:bodyPr/>
                    <a:lstStyle/>
                    <a:p>
                      <a:r>
                        <a:rPr lang="en-US" sz="1000" smtClean="0"/>
                        <a:t>Fitness Blue Participation</a:t>
                      </a:r>
                      <a:endParaRPr lang="en-US" sz="1000" dirty="0"/>
                    </a:p>
                  </a:txBody>
                  <a:tcPr/>
                </a:tc>
                <a:tc>
                  <a:txBody>
                    <a:bodyPr/>
                    <a:lstStyle/>
                    <a:p>
                      <a:r>
                        <a:rPr lang="en-US" sz="1000" smtClean="0"/>
                        <a:t>10 points for 10 visits per month</a:t>
                      </a:r>
                      <a:endParaRPr lang="en-US" sz="1000" dirty="0"/>
                    </a:p>
                  </a:txBody>
                  <a:tcPr/>
                </a:tc>
                <a:tc>
                  <a:txBody>
                    <a:bodyPr/>
                    <a:lstStyle/>
                    <a:p>
                      <a:r>
                        <a:rPr lang="en-US" sz="1000" dirty="0" smtClean="0"/>
                        <a:t>Maximum:</a:t>
                      </a:r>
                      <a:r>
                        <a:rPr lang="en-US" sz="1000" baseline="0" dirty="0" smtClean="0"/>
                        <a:t> 10 points per </a:t>
                      </a:r>
                      <a:r>
                        <a:rPr lang="en-US" sz="1000" baseline="0" dirty="0" err="1" smtClean="0"/>
                        <a:t>yr</a:t>
                      </a:r>
                      <a:endParaRPr lang="en-US" sz="1000" dirty="0"/>
                    </a:p>
                  </a:txBody>
                  <a:tcPr/>
                </a:tc>
                <a:extLst>
                  <a:ext uri="{0D108BD9-81ED-4DB2-BD59-A6C34878D82A}">
                    <a16:rowId xmlns:a16="http://schemas.microsoft.com/office/drawing/2014/main" val="10003"/>
                  </a:ext>
                </a:extLst>
              </a:tr>
              <a:tr h="302078">
                <a:tc>
                  <a:txBody>
                    <a:bodyPr/>
                    <a:lstStyle/>
                    <a:p>
                      <a:r>
                        <a:rPr lang="en-US" sz="1000" dirty="0" smtClean="0"/>
                        <a:t>Minor Event</a:t>
                      </a:r>
                      <a:endParaRPr lang="en-US" sz="1000" dirty="0"/>
                    </a:p>
                  </a:txBody>
                  <a:tcPr/>
                </a:tc>
                <a:tc>
                  <a:txBody>
                    <a:bodyPr/>
                    <a:lstStyle/>
                    <a:p>
                      <a:r>
                        <a:rPr lang="en-US" sz="1000" dirty="0" smtClean="0"/>
                        <a:t>10 points per event</a:t>
                      </a:r>
                      <a:endParaRPr lang="en-US" sz="1000" dirty="0"/>
                    </a:p>
                  </a:txBody>
                  <a:tcPr/>
                </a:tc>
                <a:tc>
                  <a:txBody>
                    <a:bodyPr/>
                    <a:lstStyle/>
                    <a:p>
                      <a:r>
                        <a:rPr lang="en-US" sz="1000" dirty="0" smtClean="0"/>
                        <a:t>Maximum:</a:t>
                      </a:r>
                      <a:r>
                        <a:rPr lang="en-US" sz="1000" baseline="0" dirty="0" smtClean="0"/>
                        <a:t> 20 points per </a:t>
                      </a:r>
                      <a:r>
                        <a:rPr lang="en-US" sz="1000" baseline="0" dirty="0" err="1" smtClean="0"/>
                        <a:t>yr</a:t>
                      </a:r>
                      <a:endParaRPr lang="en-US" sz="1000" dirty="0"/>
                    </a:p>
                  </a:txBody>
                  <a:tcPr/>
                </a:tc>
                <a:extLst>
                  <a:ext uri="{0D108BD9-81ED-4DB2-BD59-A6C34878D82A}">
                    <a16:rowId xmlns:a16="http://schemas.microsoft.com/office/drawing/2014/main" val="10004"/>
                  </a:ext>
                </a:extLst>
              </a:tr>
              <a:tr h="302078">
                <a:tc>
                  <a:txBody>
                    <a:bodyPr/>
                    <a:lstStyle/>
                    <a:p>
                      <a:r>
                        <a:rPr lang="en-US" sz="1000" dirty="0" smtClean="0"/>
                        <a:t>Major Event</a:t>
                      </a:r>
                      <a:endParaRPr lang="en-US" sz="1000" dirty="0"/>
                    </a:p>
                  </a:txBody>
                  <a:tcPr/>
                </a:tc>
                <a:tc>
                  <a:txBody>
                    <a:bodyPr/>
                    <a:lstStyle/>
                    <a:p>
                      <a:r>
                        <a:rPr lang="en-US" sz="1000" dirty="0" smtClean="0"/>
                        <a:t>20 points per event</a:t>
                      </a:r>
                      <a:endParaRPr lang="en-US" sz="1000" dirty="0"/>
                    </a:p>
                  </a:txBody>
                  <a:tcPr/>
                </a:tc>
                <a:tc>
                  <a:txBody>
                    <a:bodyPr/>
                    <a:lstStyle/>
                    <a:p>
                      <a:r>
                        <a:rPr lang="en-US" sz="1000" dirty="0" smtClean="0"/>
                        <a:t>Maximum:</a:t>
                      </a:r>
                      <a:r>
                        <a:rPr lang="en-US" sz="1000" baseline="0" dirty="0" smtClean="0"/>
                        <a:t> 40 points per </a:t>
                      </a:r>
                      <a:r>
                        <a:rPr lang="en-US" sz="1000" baseline="0" dirty="0" err="1" smtClean="0"/>
                        <a:t>yr</a:t>
                      </a:r>
                      <a:endParaRPr lang="en-US" sz="1000" dirty="0"/>
                    </a:p>
                  </a:txBody>
                  <a:tcPr/>
                </a:tc>
                <a:extLst>
                  <a:ext uri="{0D108BD9-81ED-4DB2-BD59-A6C34878D82A}">
                    <a16:rowId xmlns:a16="http://schemas.microsoft.com/office/drawing/2014/main" val="10005"/>
                  </a:ext>
                </a:extLst>
              </a:tr>
              <a:tr h="302078">
                <a:tc>
                  <a:txBody>
                    <a:bodyPr/>
                    <a:lstStyle/>
                    <a:p>
                      <a:r>
                        <a:rPr lang="en-US" sz="1000" dirty="0" smtClean="0"/>
                        <a:t>Blood Donation</a:t>
                      </a:r>
                      <a:endParaRPr lang="en-US" sz="1000" dirty="0"/>
                    </a:p>
                  </a:txBody>
                  <a:tcPr/>
                </a:tc>
                <a:tc>
                  <a:txBody>
                    <a:bodyPr/>
                    <a:lstStyle/>
                    <a:p>
                      <a:r>
                        <a:rPr lang="en-US" sz="1000" dirty="0" smtClean="0"/>
                        <a:t>5 points</a:t>
                      </a:r>
                      <a:r>
                        <a:rPr lang="en-US" sz="1000" baseline="0" dirty="0" smtClean="0"/>
                        <a:t> per donation</a:t>
                      </a:r>
                      <a:endParaRPr lang="en-US" sz="1000" dirty="0"/>
                    </a:p>
                  </a:txBody>
                  <a:tcPr/>
                </a:tc>
                <a:tc>
                  <a:txBody>
                    <a:bodyPr/>
                    <a:lstStyle/>
                    <a:p>
                      <a:r>
                        <a:rPr lang="en-US" sz="1000" dirty="0" smtClean="0"/>
                        <a:t>Maximum:</a:t>
                      </a:r>
                      <a:r>
                        <a:rPr lang="en-US" sz="1000" baseline="0" dirty="0" smtClean="0"/>
                        <a:t> 20 points per </a:t>
                      </a:r>
                      <a:r>
                        <a:rPr lang="en-US" sz="1000" baseline="0" dirty="0" err="1" smtClean="0"/>
                        <a:t>yr</a:t>
                      </a:r>
                      <a:endParaRPr lang="en-US" sz="1000" dirty="0"/>
                    </a:p>
                  </a:txBody>
                  <a:tcPr/>
                </a:tc>
                <a:extLst>
                  <a:ext uri="{0D108BD9-81ED-4DB2-BD59-A6C34878D82A}">
                    <a16:rowId xmlns:a16="http://schemas.microsoft.com/office/drawing/2014/main" val="10006"/>
                  </a:ext>
                </a:extLst>
              </a:tr>
              <a:tr h="302078">
                <a:tc gridSpan="3">
                  <a:txBody>
                    <a:bodyPr/>
                    <a:lstStyle/>
                    <a:p>
                      <a:pPr algn="ctr"/>
                      <a:r>
                        <a:rPr lang="en-US" sz="1200" b="1" dirty="0" smtClean="0">
                          <a:solidFill>
                            <a:srgbClr val="FFFFFF"/>
                          </a:solidFill>
                        </a:rPr>
                        <a:t>Coaching/Condition</a:t>
                      </a:r>
                      <a:r>
                        <a:rPr lang="en-US" sz="1200" b="1" baseline="0" dirty="0" smtClean="0">
                          <a:solidFill>
                            <a:srgbClr val="FFFFFF"/>
                          </a:solidFill>
                        </a:rPr>
                        <a:t> Programs</a:t>
                      </a:r>
                      <a:endParaRPr lang="en-US" sz="1200" b="1" dirty="0">
                        <a:solidFill>
                          <a:srgbClr val="FFFFFF"/>
                        </a:solidFill>
                      </a:endParaRPr>
                    </a:p>
                  </a:txBody>
                  <a:tcPr>
                    <a:solidFill>
                      <a:schemeClr val="accent1"/>
                    </a:solidFill>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0007"/>
                  </a:ext>
                </a:extLst>
              </a:tr>
              <a:tr h="302078">
                <a:tc>
                  <a:txBody>
                    <a:bodyPr/>
                    <a:lstStyle/>
                    <a:p>
                      <a:r>
                        <a:rPr lang="en-US" sz="1000" dirty="0" smtClean="0"/>
                        <a:t>TVA On-Site</a:t>
                      </a:r>
                      <a:r>
                        <a:rPr lang="en-US" sz="1000" baseline="0" dirty="0" smtClean="0"/>
                        <a:t> Challenges</a:t>
                      </a:r>
                      <a:endParaRPr lang="en-US" sz="1000" dirty="0"/>
                    </a:p>
                  </a:txBody>
                  <a:tcPr/>
                </a:tc>
                <a:tc>
                  <a:txBody>
                    <a:bodyPr/>
                    <a:lstStyle/>
                    <a:p>
                      <a:r>
                        <a:rPr lang="en-US" sz="1000" dirty="0" smtClean="0"/>
                        <a:t>20 points per challenge</a:t>
                      </a:r>
                      <a:endParaRPr lang="en-US" sz="1000" dirty="0"/>
                    </a:p>
                  </a:txBody>
                  <a:tcPr/>
                </a:tc>
                <a:tc>
                  <a:txBody>
                    <a:bodyPr/>
                    <a:lstStyle/>
                    <a:p>
                      <a:r>
                        <a:rPr lang="en-US" sz="1000" dirty="0" smtClean="0"/>
                        <a:t>Maximum:</a:t>
                      </a:r>
                      <a:r>
                        <a:rPr lang="en-US" sz="1000" baseline="0" dirty="0" smtClean="0"/>
                        <a:t> 80 points per </a:t>
                      </a:r>
                      <a:r>
                        <a:rPr lang="en-US" sz="1000" baseline="0" dirty="0" err="1" smtClean="0"/>
                        <a:t>yr</a:t>
                      </a:r>
                      <a:endParaRPr lang="en-US" sz="1000" dirty="0"/>
                    </a:p>
                  </a:txBody>
                  <a:tcPr/>
                </a:tc>
                <a:extLst>
                  <a:ext uri="{0D108BD9-81ED-4DB2-BD59-A6C34878D82A}">
                    <a16:rowId xmlns:a16="http://schemas.microsoft.com/office/drawing/2014/main" val="10008"/>
                  </a:ext>
                </a:extLst>
              </a:tr>
              <a:tr h="302078">
                <a:tc>
                  <a:txBody>
                    <a:bodyPr/>
                    <a:lstStyle/>
                    <a:p>
                      <a:r>
                        <a:rPr lang="en-US" sz="1000" dirty="0" smtClean="0"/>
                        <a:t>Lunch</a:t>
                      </a:r>
                      <a:r>
                        <a:rPr lang="en-US" sz="1000" baseline="0" dirty="0" smtClean="0"/>
                        <a:t> and Learn Webinars</a:t>
                      </a:r>
                      <a:endParaRPr lang="en-US" sz="1000" dirty="0"/>
                    </a:p>
                  </a:txBody>
                  <a:tcPr/>
                </a:tc>
                <a:tc>
                  <a:txBody>
                    <a:bodyPr/>
                    <a:lstStyle/>
                    <a:p>
                      <a:r>
                        <a:rPr lang="en-US" sz="1000" dirty="0" smtClean="0"/>
                        <a:t>5 points per webinar</a:t>
                      </a:r>
                      <a:endParaRPr lang="en-US" sz="1000" dirty="0"/>
                    </a:p>
                  </a:txBody>
                  <a:tcPr/>
                </a:tc>
                <a:tc>
                  <a:txBody>
                    <a:bodyPr/>
                    <a:lstStyle/>
                    <a:p>
                      <a:r>
                        <a:rPr lang="en-US" sz="1000" dirty="0" smtClean="0"/>
                        <a:t>Maximum: 25</a:t>
                      </a:r>
                      <a:r>
                        <a:rPr lang="en-US" sz="1000" baseline="0" dirty="0" smtClean="0"/>
                        <a:t> points per </a:t>
                      </a:r>
                      <a:r>
                        <a:rPr lang="en-US" sz="1000" baseline="0" dirty="0" err="1" smtClean="0"/>
                        <a:t>yr</a:t>
                      </a:r>
                      <a:endParaRPr lang="en-US" sz="1000" dirty="0"/>
                    </a:p>
                  </a:txBody>
                  <a:tcPr/>
                </a:tc>
                <a:extLst>
                  <a:ext uri="{0D108BD9-81ED-4DB2-BD59-A6C34878D82A}">
                    <a16:rowId xmlns:a16="http://schemas.microsoft.com/office/drawing/2014/main" val="10009"/>
                  </a:ext>
                </a:extLst>
              </a:tr>
              <a:tr h="302078">
                <a:tc>
                  <a:txBody>
                    <a:bodyPr/>
                    <a:lstStyle/>
                    <a:p>
                      <a:r>
                        <a:rPr lang="en-US" sz="1000" dirty="0" smtClean="0"/>
                        <a:t>BCBST Online Health Education</a:t>
                      </a:r>
                      <a:endParaRPr lang="en-US" sz="1000" dirty="0"/>
                    </a:p>
                  </a:txBody>
                  <a:tcPr/>
                </a:tc>
                <a:tc>
                  <a:txBody>
                    <a:bodyPr/>
                    <a:lstStyle/>
                    <a:p>
                      <a:r>
                        <a:rPr lang="en-US" sz="1000" dirty="0" smtClean="0"/>
                        <a:t>5 points per course</a:t>
                      </a:r>
                      <a:endParaRPr lang="en-US" sz="1000" dirty="0"/>
                    </a:p>
                  </a:txBody>
                  <a:tcPr/>
                </a:tc>
                <a:tc>
                  <a:txBody>
                    <a:bodyPr/>
                    <a:lstStyle/>
                    <a:p>
                      <a:r>
                        <a:rPr lang="en-US" sz="1000" dirty="0" smtClean="0"/>
                        <a:t>Maximum:</a:t>
                      </a:r>
                      <a:r>
                        <a:rPr lang="en-US" sz="1000" baseline="0" dirty="0" smtClean="0"/>
                        <a:t> 20 points per </a:t>
                      </a:r>
                      <a:r>
                        <a:rPr lang="en-US" sz="1000" baseline="0" dirty="0" err="1" smtClean="0"/>
                        <a:t>yr</a:t>
                      </a:r>
                      <a:endParaRPr lang="en-US" sz="1000" dirty="0"/>
                    </a:p>
                  </a:txBody>
                  <a:tcPr/>
                </a:tc>
                <a:extLst>
                  <a:ext uri="{0D108BD9-81ED-4DB2-BD59-A6C34878D82A}">
                    <a16:rowId xmlns:a16="http://schemas.microsoft.com/office/drawing/2014/main" val="10010"/>
                  </a:ext>
                </a:extLst>
              </a:tr>
              <a:tr h="302078">
                <a:tc>
                  <a:txBody>
                    <a:bodyPr/>
                    <a:lstStyle/>
                    <a:p>
                      <a:r>
                        <a:rPr lang="en-US" sz="1000" dirty="0" smtClean="0"/>
                        <a:t>Online BCBST Quizzes</a:t>
                      </a:r>
                      <a:endParaRPr lang="en-US" sz="1000" dirty="0"/>
                    </a:p>
                  </a:txBody>
                  <a:tcPr/>
                </a:tc>
                <a:tc>
                  <a:txBody>
                    <a:bodyPr/>
                    <a:lstStyle/>
                    <a:p>
                      <a:r>
                        <a:rPr lang="en-US" sz="1000" dirty="0" smtClean="0"/>
                        <a:t>5 points per quiz</a:t>
                      </a:r>
                      <a:endParaRPr lang="en-US" sz="1000" dirty="0"/>
                    </a:p>
                  </a:txBody>
                  <a:tcPr/>
                </a:tc>
                <a:tc>
                  <a:txBody>
                    <a:bodyPr/>
                    <a:lstStyle/>
                    <a:p>
                      <a:r>
                        <a:rPr lang="en-US" sz="1000" dirty="0" smtClean="0"/>
                        <a:t>Maximum: 20 points per year</a:t>
                      </a:r>
                      <a:endParaRPr lang="en-US" sz="1000" dirty="0"/>
                    </a:p>
                  </a:txBody>
                  <a:tcPr/>
                </a:tc>
                <a:extLst>
                  <a:ext uri="{0D108BD9-81ED-4DB2-BD59-A6C34878D82A}">
                    <a16:rowId xmlns:a16="http://schemas.microsoft.com/office/drawing/2014/main" val="10011"/>
                  </a:ext>
                </a:extLst>
              </a:tr>
            </a:tbl>
          </a:graphicData>
        </a:graphic>
      </p:graphicFrame>
      <p:sp>
        <p:nvSpPr>
          <p:cNvPr id="6" name="Rectangle 5"/>
          <p:cNvSpPr/>
          <p:nvPr/>
        </p:nvSpPr>
        <p:spPr>
          <a:xfrm>
            <a:off x="1163098" y="4681797"/>
            <a:ext cx="7304649" cy="246221"/>
          </a:xfrm>
          <a:prstGeom prst="rect">
            <a:avLst/>
          </a:prstGeom>
        </p:spPr>
        <p:txBody>
          <a:bodyPr wrap="square">
            <a:spAutoFit/>
          </a:bodyPr>
          <a:lstStyle/>
          <a:p>
            <a:r>
              <a:rPr lang="en-US" sz="1000" dirty="0" smtClean="0"/>
              <a:t>	Click </a:t>
            </a:r>
            <a:r>
              <a:rPr lang="en-US" sz="1000" dirty="0" smtClean="0">
                <a:hlinkClick r:id="rId3" action="ppaction://hlinkfile"/>
              </a:rPr>
              <a:t>here</a:t>
            </a:r>
            <a:r>
              <a:rPr lang="en-US" sz="1000" dirty="0" smtClean="0"/>
              <a:t> for short descriptions of each opportunity</a:t>
            </a:r>
            <a:endParaRPr lang="en-US" sz="1000" dirty="0"/>
          </a:p>
        </p:txBody>
      </p:sp>
    </p:spTree>
    <p:extLst>
      <p:ext uri="{BB962C8B-B14F-4D97-AF65-F5344CB8AC3E}">
        <p14:creationId xmlns:p14="http://schemas.microsoft.com/office/powerpoint/2010/main" val="231991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04872" y="330118"/>
            <a:ext cx="7481927" cy="570105"/>
          </a:xfrm>
        </p:spPr>
        <p:txBody>
          <a:bodyPr/>
          <a:lstStyle/>
          <a:p>
            <a:pPr algn="ctr"/>
            <a:r>
              <a:rPr lang="en-US" dirty="0" smtClean="0"/>
              <a:t>2019 Challenges</a:t>
            </a:r>
            <a:endParaRPr lang="en-US" dirty="0"/>
          </a:p>
        </p:txBody>
      </p:sp>
      <p:sp>
        <p:nvSpPr>
          <p:cNvPr id="12" name="Text Placeholder 11"/>
          <p:cNvSpPr>
            <a:spLocks noGrp="1"/>
          </p:cNvSpPr>
          <p:nvPr>
            <p:ph type="body" sz="quarter" idx="11"/>
          </p:nvPr>
        </p:nvSpPr>
        <p:spPr>
          <a:xfrm>
            <a:off x="1204872" y="1325530"/>
            <a:ext cx="3235327" cy="673394"/>
          </a:xfrm>
        </p:spPr>
        <p:txBody>
          <a:bodyPr/>
          <a:lstStyle/>
          <a:p>
            <a:pPr marL="287338" indent="-171450">
              <a:buFont typeface="Arial" panose="020B0604020202020204" pitchFamily="34" charset="0"/>
              <a:buChar char="•"/>
            </a:pPr>
            <a:r>
              <a:rPr lang="en-US" dirty="0" smtClean="0"/>
              <a:t>Log a minimum of 7 hours of sleep for 20 nights in the month of January.</a:t>
            </a:r>
            <a:endParaRPr lang="en-US" dirty="0"/>
          </a:p>
        </p:txBody>
      </p:sp>
      <p:sp>
        <p:nvSpPr>
          <p:cNvPr id="9" name="Footer Placeholder 8"/>
          <p:cNvSpPr>
            <a:spLocks noGrp="1"/>
          </p:cNvSpPr>
          <p:nvPr>
            <p:ph type="ftr" sz="quarter" idx="14"/>
          </p:nvPr>
        </p:nvSpPr>
        <p:spPr/>
        <p:txBody>
          <a:bodyPr/>
          <a:lstStyle/>
          <a:p>
            <a:r>
              <a:rPr lang="en-US" dirty="0"/>
              <a:t>HealthCheck Step-By-Step Guide</a:t>
            </a:r>
          </a:p>
        </p:txBody>
      </p:sp>
      <p:sp>
        <p:nvSpPr>
          <p:cNvPr id="10" name="Slide Number Placeholder 9"/>
          <p:cNvSpPr>
            <a:spLocks noGrp="1"/>
          </p:cNvSpPr>
          <p:nvPr>
            <p:ph type="sldNum" sz="quarter" idx="15"/>
          </p:nvPr>
        </p:nvSpPr>
        <p:spPr/>
        <p:txBody>
          <a:bodyPr/>
          <a:lstStyle/>
          <a:p>
            <a:r>
              <a:rPr lang="en-US" smtClean="0"/>
              <a:t>|  </a:t>
            </a:r>
            <a:fld id="{074642B0-B6F2-B34D-8B58-6F4D6756A21A}" type="slidenum">
              <a:rPr lang="en-US" smtClean="0"/>
              <a:pPr/>
              <a:t>15</a:t>
            </a:fld>
            <a:endParaRPr lang="en-US" dirty="0"/>
          </a:p>
        </p:txBody>
      </p:sp>
      <p:sp>
        <p:nvSpPr>
          <p:cNvPr id="14" name="Text Placeholder 13"/>
          <p:cNvSpPr>
            <a:spLocks noGrp="1"/>
          </p:cNvSpPr>
          <p:nvPr>
            <p:ph type="body" sz="quarter" idx="18"/>
          </p:nvPr>
        </p:nvSpPr>
        <p:spPr>
          <a:xfrm>
            <a:off x="1138200" y="1013638"/>
            <a:ext cx="4156815" cy="318980"/>
          </a:xfrm>
        </p:spPr>
        <p:txBody>
          <a:bodyPr/>
          <a:lstStyle/>
          <a:p>
            <a:r>
              <a:rPr lang="en-US" dirty="0" smtClean="0"/>
              <a:t>Sleep Challenge – January  </a:t>
            </a:r>
            <a:endParaRPr lang="en-US" dirty="0"/>
          </a:p>
          <a:p>
            <a:r>
              <a:rPr lang="en-US" dirty="0" smtClean="0"/>
              <a:t> </a:t>
            </a:r>
            <a:endParaRPr lang="en-US" dirty="0">
              <a:effectLst/>
            </a:endParaRPr>
          </a:p>
        </p:txBody>
      </p:sp>
      <p:sp>
        <p:nvSpPr>
          <p:cNvPr id="16" name="Text Placeholder 13"/>
          <p:cNvSpPr>
            <a:spLocks noGrp="1"/>
          </p:cNvSpPr>
          <p:nvPr>
            <p:ph type="body" sz="quarter" idx="18"/>
          </p:nvPr>
        </p:nvSpPr>
        <p:spPr>
          <a:xfrm>
            <a:off x="1204872" y="2672871"/>
            <a:ext cx="3738600" cy="424332"/>
          </a:xfrm>
        </p:spPr>
        <p:txBody>
          <a:bodyPr/>
          <a:lstStyle/>
          <a:p>
            <a:r>
              <a:rPr lang="en-US" dirty="0" smtClean="0"/>
              <a:t>3</a:t>
            </a:r>
            <a:r>
              <a:rPr lang="en-US" baseline="30000" dirty="0" smtClean="0"/>
              <a:t>rd</a:t>
            </a:r>
            <a:r>
              <a:rPr lang="en-US" dirty="0" smtClean="0"/>
              <a:t> Annual Step It Up Challenge – April</a:t>
            </a:r>
            <a:endParaRPr lang="en-US" dirty="0"/>
          </a:p>
          <a:p>
            <a:r>
              <a:rPr lang="en-US" dirty="0" smtClean="0"/>
              <a:t> </a:t>
            </a:r>
            <a:endParaRPr lang="en-US" dirty="0">
              <a:effectLst/>
            </a:endParaRPr>
          </a:p>
        </p:txBody>
      </p:sp>
      <p:sp>
        <p:nvSpPr>
          <p:cNvPr id="18" name="Text Placeholder 13"/>
          <p:cNvSpPr>
            <a:spLocks noGrp="1"/>
          </p:cNvSpPr>
          <p:nvPr>
            <p:ph type="body" sz="quarter" idx="18"/>
          </p:nvPr>
        </p:nvSpPr>
        <p:spPr>
          <a:xfrm>
            <a:off x="4677023" y="3344778"/>
            <a:ext cx="4156815" cy="503852"/>
          </a:xfrm>
        </p:spPr>
        <p:txBody>
          <a:bodyPr/>
          <a:lstStyle/>
          <a:p>
            <a:r>
              <a:rPr lang="en-US" dirty="0" smtClean="0"/>
              <a:t>3</a:t>
            </a:r>
            <a:r>
              <a:rPr lang="en-US" baseline="30000" dirty="0" smtClean="0"/>
              <a:t>rd</a:t>
            </a:r>
            <a:r>
              <a:rPr lang="en-US" dirty="0" smtClean="0"/>
              <a:t> Annual You Go With H2O Challenge - August</a:t>
            </a:r>
            <a:endParaRPr lang="en-US" dirty="0"/>
          </a:p>
          <a:p>
            <a:r>
              <a:rPr lang="en-US" dirty="0" smtClean="0"/>
              <a:t> </a:t>
            </a:r>
            <a:endParaRPr lang="en-US" dirty="0">
              <a:effectLst/>
            </a:endParaRPr>
          </a:p>
        </p:txBody>
      </p:sp>
      <p:sp>
        <p:nvSpPr>
          <p:cNvPr id="19" name="Text Placeholder 13"/>
          <p:cNvSpPr>
            <a:spLocks noGrp="1"/>
          </p:cNvSpPr>
          <p:nvPr>
            <p:ph type="body" sz="quarter" idx="18"/>
          </p:nvPr>
        </p:nvSpPr>
        <p:spPr>
          <a:xfrm>
            <a:off x="4677023" y="1654165"/>
            <a:ext cx="4156815" cy="602286"/>
          </a:xfrm>
        </p:spPr>
        <p:txBody>
          <a:bodyPr/>
          <a:lstStyle/>
          <a:p>
            <a:pPr>
              <a:spcAft>
                <a:spcPts val="0"/>
              </a:spcAft>
            </a:pPr>
            <a:r>
              <a:rPr lang="en-US" dirty="0" smtClean="0"/>
              <a:t>TVA Fitness Challenge – July</a:t>
            </a:r>
            <a:endParaRPr lang="en-US" dirty="0" smtClean="0"/>
          </a:p>
          <a:p>
            <a:r>
              <a:rPr lang="en-US" dirty="0" smtClean="0"/>
              <a:t>1</a:t>
            </a:r>
            <a:r>
              <a:rPr lang="en-US" baseline="30000" dirty="0" smtClean="0"/>
              <a:t>st</a:t>
            </a:r>
            <a:r>
              <a:rPr lang="en-US" dirty="0" smtClean="0"/>
              <a:t> Annual Team Event</a:t>
            </a:r>
            <a:endParaRPr lang="en-US" dirty="0"/>
          </a:p>
          <a:p>
            <a:r>
              <a:rPr lang="en-US" dirty="0" smtClean="0"/>
              <a:t> </a:t>
            </a:r>
            <a:endParaRPr lang="en-US" dirty="0">
              <a:effectLst/>
            </a:endParaRPr>
          </a:p>
        </p:txBody>
      </p:sp>
      <p:sp>
        <p:nvSpPr>
          <p:cNvPr id="20" name="Text Placeholder 11"/>
          <p:cNvSpPr>
            <a:spLocks noGrp="1"/>
          </p:cNvSpPr>
          <p:nvPr>
            <p:ph type="body" sz="quarter" idx="11"/>
          </p:nvPr>
        </p:nvSpPr>
        <p:spPr>
          <a:xfrm>
            <a:off x="4737656" y="2295260"/>
            <a:ext cx="3235327" cy="411634"/>
          </a:xfrm>
        </p:spPr>
        <p:txBody>
          <a:bodyPr/>
          <a:lstStyle/>
          <a:p>
            <a:pPr marL="287338" indent="-171450">
              <a:buFont typeface="Arial" panose="020B0604020202020204" pitchFamily="34" charset="0"/>
              <a:buChar char="•"/>
            </a:pPr>
            <a:r>
              <a:rPr lang="en-US" dirty="0" smtClean="0"/>
              <a:t>Log a minimum of 30 minutes of activity for 20 days in the month of June</a:t>
            </a:r>
            <a:endParaRPr lang="en-US" dirty="0"/>
          </a:p>
        </p:txBody>
      </p:sp>
      <p:sp>
        <p:nvSpPr>
          <p:cNvPr id="21" name="Text Placeholder 11"/>
          <p:cNvSpPr>
            <a:spLocks noGrp="1"/>
          </p:cNvSpPr>
          <p:nvPr>
            <p:ph type="body" sz="quarter" idx="11"/>
          </p:nvPr>
        </p:nvSpPr>
        <p:spPr>
          <a:xfrm>
            <a:off x="1350851" y="3047123"/>
            <a:ext cx="3235327" cy="557986"/>
          </a:xfrm>
        </p:spPr>
        <p:txBody>
          <a:bodyPr/>
          <a:lstStyle/>
          <a:p>
            <a:pPr marL="287338" indent="-171450">
              <a:buFont typeface="Arial" panose="020B0604020202020204" pitchFamily="34" charset="0"/>
              <a:buChar char="•"/>
            </a:pPr>
            <a:r>
              <a:rPr lang="en-US" dirty="0" smtClean="0"/>
              <a:t>Obtain 200K  steps or 1000 minutes of activity in the month of April</a:t>
            </a:r>
            <a:endParaRPr lang="en-US" dirty="0"/>
          </a:p>
        </p:txBody>
      </p:sp>
      <p:sp>
        <p:nvSpPr>
          <p:cNvPr id="22" name="Text Placeholder 11"/>
          <p:cNvSpPr>
            <a:spLocks noGrp="1"/>
          </p:cNvSpPr>
          <p:nvPr>
            <p:ph type="body" sz="quarter" idx="11"/>
          </p:nvPr>
        </p:nvSpPr>
        <p:spPr>
          <a:xfrm>
            <a:off x="4737656" y="3909659"/>
            <a:ext cx="3235327" cy="517584"/>
          </a:xfrm>
        </p:spPr>
        <p:txBody>
          <a:bodyPr/>
          <a:lstStyle/>
          <a:p>
            <a:pPr marL="287338" indent="-171450">
              <a:buFont typeface="Arial" panose="020B0604020202020204" pitchFamily="34" charset="0"/>
              <a:buChar char="•"/>
            </a:pPr>
            <a:r>
              <a:rPr lang="en-US" dirty="0" smtClean="0"/>
              <a:t>Log a minimum of 62 ounces of water for 20 days in the month of August</a:t>
            </a:r>
            <a:endParaRPr lang="en-US" dirty="0"/>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7152809" y="176586"/>
            <a:ext cx="1314938" cy="1177339"/>
          </a:xfrm>
          <a:prstGeom prst="rect">
            <a:avLst/>
          </a:prstGeom>
        </p:spPr>
      </p:pic>
    </p:spTree>
    <p:extLst>
      <p:ext uri="{BB962C8B-B14F-4D97-AF65-F5344CB8AC3E}">
        <p14:creationId xmlns:p14="http://schemas.microsoft.com/office/powerpoint/2010/main" val="3766609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4872" y="330118"/>
            <a:ext cx="7481927" cy="570105"/>
          </a:xfrm>
        </p:spPr>
        <p:txBody>
          <a:bodyPr/>
          <a:lstStyle/>
          <a:p>
            <a:pPr algn="ctr"/>
            <a:r>
              <a:rPr lang="en-US" dirty="0" smtClean="0"/>
              <a:t>Communications</a:t>
            </a:r>
            <a:endParaRPr lang="en-US" dirty="0"/>
          </a:p>
        </p:txBody>
      </p:sp>
      <p:sp>
        <p:nvSpPr>
          <p:cNvPr id="10" name="Text Placeholder 9"/>
          <p:cNvSpPr>
            <a:spLocks noGrp="1"/>
          </p:cNvSpPr>
          <p:nvPr>
            <p:ph type="body" sz="quarter" idx="11"/>
          </p:nvPr>
        </p:nvSpPr>
        <p:spPr>
          <a:xfrm>
            <a:off x="3380729" y="1467293"/>
            <a:ext cx="5160759" cy="2013098"/>
          </a:xfrm>
        </p:spPr>
        <p:txBody>
          <a:bodyPr/>
          <a:lstStyle/>
          <a:p>
            <a:r>
              <a:rPr lang="en-US" sz="1200" dirty="0" smtClean="0"/>
              <a:t>Be on the lookout for emails, TVA Today Articles, and fliers containing information about HealthCheck, your point progression, and additional point earning opportunities.</a:t>
            </a:r>
          </a:p>
          <a:p>
            <a:endParaRPr lang="en-US" sz="1200" dirty="0" smtClean="0"/>
          </a:p>
          <a:p>
            <a:r>
              <a:rPr lang="en-US" sz="1200" dirty="0" smtClean="0"/>
              <a:t>Check out the Wellness Calendar located on the </a:t>
            </a:r>
            <a:r>
              <a:rPr lang="en-US" sz="1200" dirty="0" smtClean="0">
                <a:hlinkClick r:id="rId3"/>
              </a:rPr>
              <a:t>Employee Benefits Website</a:t>
            </a:r>
            <a:r>
              <a:rPr lang="en-US" sz="1200" dirty="0" smtClean="0"/>
              <a:t> for important HealthCheck event dates and deadlines.</a:t>
            </a:r>
            <a:endParaRPr lang="en-US" sz="1200" dirty="0"/>
          </a:p>
          <a:p>
            <a:endParaRPr lang="en-US" dirty="0"/>
          </a:p>
        </p:txBody>
      </p:sp>
      <p:sp>
        <p:nvSpPr>
          <p:cNvPr id="7" name="Footer Placeholder 6"/>
          <p:cNvSpPr>
            <a:spLocks noGrp="1"/>
          </p:cNvSpPr>
          <p:nvPr>
            <p:ph type="ftr" sz="quarter" idx="14"/>
          </p:nvPr>
        </p:nvSpPr>
        <p:spPr/>
        <p:txBody>
          <a:bodyPr/>
          <a:lstStyle/>
          <a:p>
            <a:r>
              <a:rPr lang="en-US" dirty="0"/>
              <a:t>HealthCheck Step-By-Step Guide</a:t>
            </a:r>
          </a:p>
        </p:txBody>
      </p:sp>
      <p:sp>
        <p:nvSpPr>
          <p:cNvPr id="8" name="Slide Number Placeholder 7"/>
          <p:cNvSpPr>
            <a:spLocks noGrp="1"/>
          </p:cNvSpPr>
          <p:nvPr>
            <p:ph type="sldNum" sz="quarter" idx="15"/>
          </p:nvPr>
        </p:nvSpPr>
        <p:spPr/>
        <p:txBody>
          <a:bodyPr/>
          <a:lstStyle/>
          <a:p>
            <a:r>
              <a:rPr lang="en-US" smtClean="0"/>
              <a:t>|  </a:t>
            </a:r>
            <a:fld id="{074642B0-B6F2-B34D-8B58-6F4D6756A21A}" type="slidenum">
              <a:rPr lang="en-US" smtClean="0"/>
              <a:pPr/>
              <a:t>16</a:t>
            </a:fld>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805" y="2700669"/>
            <a:ext cx="3874994" cy="290623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154" y="3595897"/>
            <a:ext cx="19716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685154" y="497817"/>
            <a:ext cx="2695575" cy="809625"/>
          </a:xfrm>
          <a:prstGeom prst="rect">
            <a:avLst/>
          </a:prstGeom>
        </p:spPr>
      </p:pic>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1300297" y="1572236"/>
            <a:ext cx="2018689" cy="1616442"/>
          </a:xfrm>
          <a:prstGeom prst="rect">
            <a:avLst/>
          </a:prstGeom>
        </p:spPr>
      </p:pic>
    </p:spTree>
    <p:extLst>
      <p:ext uri="{BB962C8B-B14F-4D97-AF65-F5344CB8AC3E}">
        <p14:creationId xmlns:p14="http://schemas.microsoft.com/office/powerpoint/2010/main" val="3729907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04872" y="330118"/>
            <a:ext cx="7481927" cy="570105"/>
          </a:xfrm>
        </p:spPr>
        <p:txBody>
          <a:bodyPr/>
          <a:lstStyle/>
          <a:p>
            <a:pPr algn="ctr"/>
            <a:r>
              <a:rPr lang="en-US" dirty="0" smtClean="0"/>
              <a:t>Where To Go For Help</a:t>
            </a:r>
            <a:endParaRPr lang="en-US" dirty="0"/>
          </a:p>
        </p:txBody>
      </p:sp>
      <p:sp>
        <p:nvSpPr>
          <p:cNvPr id="12" name="Text Placeholder 11"/>
          <p:cNvSpPr>
            <a:spLocks noGrp="1"/>
          </p:cNvSpPr>
          <p:nvPr>
            <p:ph type="body" sz="quarter" idx="11"/>
          </p:nvPr>
        </p:nvSpPr>
        <p:spPr>
          <a:xfrm>
            <a:off x="1237436" y="1940665"/>
            <a:ext cx="3235327" cy="824236"/>
          </a:xfrm>
        </p:spPr>
        <p:txBody>
          <a:bodyPr/>
          <a:lstStyle/>
          <a:p>
            <a:pPr marL="287338" indent="-171450">
              <a:buFont typeface="Arial" panose="020B0604020202020204" pitchFamily="34" charset="0"/>
              <a:buChar char="•"/>
            </a:pPr>
            <a:r>
              <a:rPr lang="en-US" dirty="0" smtClean="0"/>
              <a:t>Login assistance</a:t>
            </a:r>
          </a:p>
          <a:p>
            <a:pPr marL="287338" indent="-171450">
              <a:buFont typeface="Arial" panose="020B0604020202020204" pitchFamily="34" charset="0"/>
              <a:buChar char="•"/>
            </a:pPr>
            <a:r>
              <a:rPr lang="en-US" dirty="0" smtClean="0"/>
              <a:t>Navigation</a:t>
            </a:r>
          </a:p>
          <a:p>
            <a:pPr marL="287338" indent="-171450">
              <a:buFont typeface="Arial" panose="020B0604020202020204" pitchFamily="34" charset="0"/>
              <a:buChar char="•"/>
            </a:pPr>
            <a:r>
              <a:rPr lang="en-US" dirty="0" smtClean="0"/>
              <a:t>Data entry assistance</a:t>
            </a:r>
            <a:endParaRPr lang="en-US" dirty="0"/>
          </a:p>
        </p:txBody>
      </p:sp>
      <p:sp>
        <p:nvSpPr>
          <p:cNvPr id="9" name="Footer Placeholder 8"/>
          <p:cNvSpPr>
            <a:spLocks noGrp="1"/>
          </p:cNvSpPr>
          <p:nvPr>
            <p:ph type="ftr" sz="quarter" idx="14"/>
          </p:nvPr>
        </p:nvSpPr>
        <p:spPr/>
        <p:txBody>
          <a:bodyPr/>
          <a:lstStyle/>
          <a:p>
            <a:r>
              <a:rPr lang="en-US" dirty="0"/>
              <a:t>HealthCheck Step-By-Step Guide</a:t>
            </a:r>
          </a:p>
        </p:txBody>
      </p:sp>
      <p:sp>
        <p:nvSpPr>
          <p:cNvPr id="10" name="Slide Number Placeholder 9"/>
          <p:cNvSpPr>
            <a:spLocks noGrp="1"/>
          </p:cNvSpPr>
          <p:nvPr>
            <p:ph type="sldNum" sz="quarter" idx="15"/>
          </p:nvPr>
        </p:nvSpPr>
        <p:spPr/>
        <p:txBody>
          <a:bodyPr/>
          <a:lstStyle/>
          <a:p>
            <a:r>
              <a:rPr lang="en-US" smtClean="0"/>
              <a:t>|  </a:t>
            </a:r>
            <a:fld id="{074642B0-B6F2-B34D-8B58-6F4D6756A21A}" type="slidenum">
              <a:rPr lang="en-US" smtClean="0"/>
              <a:pPr/>
              <a:t>17</a:t>
            </a:fld>
            <a:endParaRPr lang="en-US" dirty="0"/>
          </a:p>
        </p:txBody>
      </p:sp>
      <p:sp>
        <p:nvSpPr>
          <p:cNvPr id="14" name="Text Placeholder 13"/>
          <p:cNvSpPr>
            <a:spLocks noGrp="1"/>
          </p:cNvSpPr>
          <p:nvPr>
            <p:ph type="body" sz="quarter" idx="18"/>
          </p:nvPr>
        </p:nvSpPr>
        <p:spPr>
          <a:xfrm>
            <a:off x="1017698" y="1131565"/>
            <a:ext cx="4156815" cy="753941"/>
          </a:xfrm>
        </p:spPr>
        <p:txBody>
          <a:bodyPr/>
          <a:lstStyle/>
          <a:p>
            <a:r>
              <a:rPr lang="en-US" dirty="0" smtClean="0"/>
              <a:t>For assistance with the </a:t>
            </a:r>
            <a:r>
              <a:rPr lang="en-US" dirty="0" err="1" smtClean="0"/>
              <a:t>BlueHealth</a:t>
            </a:r>
            <a:r>
              <a:rPr lang="en-US" dirty="0" smtClean="0"/>
              <a:t> Rewards portal or incentives, contact BCBST Customer Service at 1-800-245-7942</a:t>
            </a:r>
            <a:endParaRPr lang="en-US" dirty="0"/>
          </a:p>
          <a:p>
            <a:r>
              <a:rPr lang="en-US" dirty="0" smtClean="0"/>
              <a:t> </a:t>
            </a:r>
            <a:endParaRPr lang="en-US" dirty="0">
              <a:effectLst/>
            </a:endParaRPr>
          </a:p>
        </p:txBody>
      </p:sp>
      <p:sp>
        <p:nvSpPr>
          <p:cNvPr id="3" name="Rectangle 2"/>
          <p:cNvSpPr/>
          <p:nvPr/>
        </p:nvSpPr>
        <p:spPr>
          <a:xfrm>
            <a:off x="6553683" y="2756416"/>
            <a:ext cx="1388521" cy="215444"/>
          </a:xfrm>
          <a:prstGeom prst="rect">
            <a:avLst/>
          </a:prstGeom>
        </p:spPr>
        <p:txBody>
          <a:bodyPr wrap="none">
            <a:spAutoFit/>
          </a:bodyPr>
          <a:lstStyle/>
          <a:p>
            <a:pPr algn="ctr"/>
            <a:r>
              <a:rPr lang="en-US" sz="800" b="1" dirty="0"/>
              <a:t>No forms are necessary!</a:t>
            </a:r>
          </a:p>
        </p:txBody>
      </p:sp>
      <p:sp>
        <p:nvSpPr>
          <p:cNvPr id="15" name="Text Placeholder 13"/>
          <p:cNvSpPr>
            <a:spLocks noGrp="1"/>
          </p:cNvSpPr>
          <p:nvPr>
            <p:ph type="body" sz="quarter" idx="18"/>
          </p:nvPr>
        </p:nvSpPr>
        <p:spPr>
          <a:xfrm>
            <a:off x="1017698" y="3162209"/>
            <a:ext cx="3377094" cy="581360"/>
          </a:xfrm>
        </p:spPr>
        <p:txBody>
          <a:bodyPr/>
          <a:lstStyle/>
          <a:p>
            <a:r>
              <a:rPr lang="en-US" dirty="0" smtClean="0"/>
              <a:t>For questions related to HealthCheck, see the </a:t>
            </a:r>
            <a:r>
              <a:rPr lang="en-US" dirty="0" smtClean="0">
                <a:solidFill>
                  <a:schemeClr val="accent1">
                    <a:lumMod val="50000"/>
                  </a:schemeClr>
                </a:solidFill>
                <a:hlinkClick r:id="rId3"/>
              </a:rPr>
              <a:t>Employee Benefits Website </a:t>
            </a:r>
            <a:endParaRPr lang="en-US" dirty="0">
              <a:solidFill>
                <a:schemeClr val="accent1">
                  <a:lumMod val="50000"/>
                </a:schemeClr>
              </a:solidFill>
            </a:endParaRPr>
          </a:p>
          <a:p>
            <a:r>
              <a:rPr lang="en-US" dirty="0" smtClean="0"/>
              <a:t> </a:t>
            </a:r>
            <a:endParaRPr lang="en-US" dirty="0">
              <a:effectLst/>
            </a:endParaRPr>
          </a:p>
        </p:txBody>
      </p:sp>
      <p:sp>
        <p:nvSpPr>
          <p:cNvPr id="17" name="Text Placeholder 11"/>
          <p:cNvSpPr>
            <a:spLocks noGrp="1"/>
          </p:cNvSpPr>
          <p:nvPr>
            <p:ph type="body" sz="quarter" idx="11"/>
          </p:nvPr>
        </p:nvSpPr>
        <p:spPr>
          <a:xfrm>
            <a:off x="1237436" y="3719682"/>
            <a:ext cx="3235327" cy="643843"/>
          </a:xfrm>
        </p:spPr>
        <p:txBody>
          <a:bodyPr/>
          <a:lstStyle/>
          <a:p>
            <a:pPr marL="287338" indent="-171450">
              <a:buFont typeface="Arial" panose="020B0604020202020204" pitchFamily="34" charset="0"/>
              <a:buChar char="•"/>
            </a:pPr>
            <a:r>
              <a:rPr lang="en-US" dirty="0" smtClean="0"/>
              <a:t>Basic processes</a:t>
            </a:r>
          </a:p>
          <a:p>
            <a:pPr marL="287338" indent="-171450">
              <a:buFont typeface="Arial" panose="020B0604020202020204" pitchFamily="34" charset="0"/>
              <a:buChar char="•"/>
            </a:pPr>
            <a:r>
              <a:rPr lang="en-US" dirty="0" smtClean="0"/>
              <a:t>FAQ’s</a:t>
            </a:r>
            <a:endParaRPr lang="en-US" dirty="0"/>
          </a:p>
        </p:txBody>
      </p:sp>
      <p:pic>
        <p:nvPicPr>
          <p:cNvPr id="16" name="Content Placeholder 15"/>
          <p:cNvPicPr>
            <a:picLocks noGrp="1"/>
          </p:cNvPicPr>
          <p:nvPr>
            <p:ph sz="quarter" idx="16"/>
          </p:nvPr>
        </p:nvPicPr>
        <p:blipFill>
          <a:blip r:embed="rId4">
            <a:extLst>
              <a:ext uri="{28A0092B-C50C-407E-A947-70E740481C1C}">
                <a14:useLocalDpi xmlns:a14="http://schemas.microsoft.com/office/drawing/2010/main" val="0"/>
              </a:ext>
            </a:extLst>
          </a:blip>
          <a:stretch>
            <a:fillRect/>
          </a:stretch>
        </p:blipFill>
        <p:spPr>
          <a:xfrm>
            <a:off x="5218133" y="1336675"/>
            <a:ext cx="3290846" cy="3281363"/>
          </a:xfrm>
          <a:prstGeom prst="rect">
            <a:avLst/>
          </a:prstGeom>
        </p:spPr>
      </p:pic>
    </p:spTree>
    <p:extLst>
      <p:ext uri="{BB962C8B-B14F-4D97-AF65-F5344CB8AC3E}">
        <p14:creationId xmlns:p14="http://schemas.microsoft.com/office/powerpoint/2010/main" val="250877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85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711" y="256200"/>
            <a:ext cx="6531934" cy="857250"/>
          </a:xfrm>
        </p:spPr>
        <p:txBody>
          <a:bodyPr/>
          <a:lstStyle/>
          <a:p>
            <a:pPr algn="r"/>
            <a:r>
              <a:rPr lang="en-US" dirty="0" smtClean="0"/>
              <a:t>Protects Your Privacy</a:t>
            </a:r>
            <a:endParaRPr lang="en-US" dirty="0"/>
          </a:p>
        </p:txBody>
      </p:sp>
      <p:sp>
        <p:nvSpPr>
          <p:cNvPr id="3" name="Text Placeholder 2"/>
          <p:cNvSpPr>
            <a:spLocks noGrp="1"/>
          </p:cNvSpPr>
          <p:nvPr>
            <p:ph type="body" sz="quarter" idx="10"/>
          </p:nvPr>
        </p:nvSpPr>
        <p:spPr>
          <a:xfrm>
            <a:off x="1204872" y="1708299"/>
            <a:ext cx="7481887" cy="2041450"/>
          </a:xfrm>
        </p:spPr>
        <p:txBody>
          <a:bodyPr/>
          <a:lstStyle/>
          <a:p>
            <a:r>
              <a:rPr lang="en-US" dirty="0"/>
              <a:t>BlueCross BlueShield of Tennessee protects your health information, including your biometrics, so that it is only used to provide you with HealthCheck program services and assist BCBST in administering your medical plan.  </a:t>
            </a:r>
            <a:endParaRPr lang="en-US" dirty="0" smtClean="0"/>
          </a:p>
          <a:p>
            <a:endParaRPr lang="en-US" dirty="0"/>
          </a:p>
          <a:p>
            <a:endParaRPr lang="en-US" dirty="0"/>
          </a:p>
          <a:p>
            <a:r>
              <a:rPr lang="en-US" dirty="0"/>
              <a:t>As a part of the TVA group health plan, HealthCheck information is protected by two federal </a:t>
            </a:r>
            <a:endParaRPr lang="en-US" dirty="0" smtClean="0"/>
          </a:p>
          <a:p>
            <a:r>
              <a:rPr lang="en-US" dirty="0" smtClean="0"/>
              <a:t>laws</a:t>
            </a:r>
            <a:r>
              <a:rPr lang="en-US" dirty="0"/>
              <a:t>, the Privacy Act and the privacy and security rules of the Health Insurance Portability </a:t>
            </a:r>
            <a:endParaRPr lang="en-US" dirty="0" smtClean="0"/>
          </a:p>
          <a:p>
            <a:r>
              <a:rPr lang="en-US" dirty="0" smtClean="0"/>
              <a:t>and </a:t>
            </a:r>
            <a:r>
              <a:rPr lang="en-US" dirty="0"/>
              <a:t>Accountability Act (HIPAA).  Detailed information is available on the Privacy page of the </a:t>
            </a:r>
            <a:endParaRPr lang="en-US" dirty="0" smtClean="0"/>
          </a:p>
          <a:p>
            <a:r>
              <a:rPr lang="en-US" dirty="0" smtClean="0"/>
              <a:t>Employee </a:t>
            </a:r>
            <a:r>
              <a:rPr lang="en-US" dirty="0"/>
              <a:t>Benefits </a:t>
            </a:r>
            <a:r>
              <a:rPr lang="en-US" dirty="0" smtClean="0"/>
              <a:t>Website</a:t>
            </a:r>
            <a:r>
              <a:rPr lang="en-US" dirty="0"/>
              <a:t>.</a:t>
            </a:r>
          </a:p>
          <a:p>
            <a:endParaRPr lang="en-US" dirty="0">
              <a:effectLst/>
            </a:endParaRPr>
          </a:p>
        </p:txBody>
      </p:sp>
      <p:sp>
        <p:nvSpPr>
          <p:cNvPr id="7" name="Footer Placeholder 6"/>
          <p:cNvSpPr>
            <a:spLocks noGrp="1"/>
          </p:cNvSpPr>
          <p:nvPr>
            <p:ph type="ftr" sz="quarter" idx="14"/>
          </p:nvPr>
        </p:nvSpPr>
        <p:spPr/>
        <p:txBody>
          <a:bodyPr/>
          <a:lstStyle/>
          <a:p>
            <a:r>
              <a:rPr lang="en-US" dirty="0"/>
              <a:t>HealthCheck Step-By-Step Guide</a:t>
            </a:r>
          </a:p>
        </p:txBody>
      </p:sp>
      <p:sp>
        <p:nvSpPr>
          <p:cNvPr id="8" name="Slide Number Placeholder 7"/>
          <p:cNvSpPr>
            <a:spLocks noGrp="1"/>
          </p:cNvSpPr>
          <p:nvPr>
            <p:ph type="sldNum" sz="quarter" idx="15"/>
          </p:nvPr>
        </p:nvSpPr>
        <p:spPr/>
        <p:txBody>
          <a:bodyPr/>
          <a:lstStyle/>
          <a:p>
            <a:r>
              <a:rPr lang="en-US" smtClean="0"/>
              <a:t>|  </a:t>
            </a:r>
            <a:fld id="{074642B0-B6F2-B34D-8B58-6F4D6756A21A}" type="slidenum">
              <a:rPr lang="en-US" smtClean="0"/>
              <a:pPr/>
              <a:t>2</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098" y="341745"/>
            <a:ext cx="2472070" cy="536759"/>
          </a:xfrm>
          <a:prstGeom prst="rect">
            <a:avLst/>
          </a:prstGeom>
        </p:spPr>
      </p:pic>
    </p:spTree>
    <p:extLst>
      <p:ext uri="{BB962C8B-B14F-4D97-AF65-F5344CB8AC3E}">
        <p14:creationId xmlns:p14="http://schemas.microsoft.com/office/powerpoint/2010/main" val="4001777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Where Do I Find Information About HealthCheck?</a:t>
            </a:r>
            <a:endParaRPr lang="en-US" dirty="0"/>
          </a:p>
        </p:txBody>
      </p:sp>
      <p:sp>
        <p:nvSpPr>
          <p:cNvPr id="10" name="Text Placeholder 9"/>
          <p:cNvSpPr>
            <a:spLocks noGrp="1"/>
          </p:cNvSpPr>
          <p:nvPr>
            <p:ph type="body" sz="quarter" idx="11"/>
          </p:nvPr>
        </p:nvSpPr>
        <p:spPr>
          <a:xfrm>
            <a:off x="4897641" y="1771487"/>
            <a:ext cx="3629671" cy="1647743"/>
          </a:xfrm>
        </p:spPr>
        <p:txBody>
          <a:bodyPr/>
          <a:lstStyle/>
          <a:p>
            <a:r>
              <a:rPr lang="en-US" dirty="0"/>
              <a:t>Go to</a:t>
            </a:r>
            <a:r>
              <a:rPr lang="en-US" dirty="0" smtClean="0"/>
              <a:t>:		The Employee Benefits Website on TVA Today</a:t>
            </a:r>
          </a:p>
          <a:p>
            <a:endParaRPr lang="en-US" dirty="0">
              <a:solidFill>
                <a:srgbClr val="1A5478"/>
              </a:solidFill>
            </a:endParaRPr>
          </a:p>
          <a:p>
            <a:r>
              <a:rPr lang="en-US" dirty="0" smtClean="0"/>
              <a:t>Click </a:t>
            </a:r>
            <a:r>
              <a:rPr lang="en-US" dirty="0"/>
              <a:t>on</a:t>
            </a:r>
            <a:r>
              <a:rPr lang="en-US" dirty="0" smtClean="0"/>
              <a:t>:		</a:t>
            </a:r>
            <a:r>
              <a:rPr lang="en-US" dirty="0" smtClean="0">
                <a:solidFill>
                  <a:schemeClr val="accent3">
                    <a:lumMod val="75000"/>
                  </a:schemeClr>
                </a:solidFill>
              </a:rPr>
              <a:t>Your </a:t>
            </a:r>
            <a:r>
              <a:rPr lang="en-US" dirty="0">
                <a:solidFill>
                  <a:schemeClr val="accent3">
                    <a:lumMod val="75000"/>
                  </a:schemeClr>
                </a:solidFill>
              </a:rPr>
              <a:t>Health Count</a:t>
            </a:r>
            <a:r>
              <a:rPr lang="en-US" dirty="0" smtClean="0">
                <a:solidFill>
                  <a:schemeClr val="accent3">
                    <a:lumMod val="75000"/>
                  </a:schemeClr>
                </a:solidFill>
              </a:rPr>
              <a:t>$</a:t>
            </a:r>
          </a:p>
          <a:p>
            <a:endParaRPr lang="en-US" dirty="0">
              <a:solidFill>
                <a:schemeClr val="accent3">
                  <a:lumMod val="75000"/>
                </a:schemeClr>
              </a:solidFill>
            </a:endParaRPr>
          </a:p>
          <a:p>
            <a:r>
              <a:rPr lang="en-US" dirty="0" smtClean="0"/>
              <a:t>Choose:		</a:t>
            </a:r>
            <a:r>
              <a:rPr lang="en-US" dirty="0" smtClean="0">
                <a:solidFill>
                  <a:schemeClr val="accent3">
                    <a:lumMod val="75000"/>
                  </a:schemeClr>
                </a:solidFill>
              </a:rPr>
              <a:t>HealthCheck</a:t>
            </a:r>
            <a:endParaRPr lang="en-US" dirty="0">
              <a:solidFill>
                <a:schemeClr val="accent3">
                  <a:lumMod val="75000"/>
                </a:schemeClr>
              </a:solidFill>
            </a:endParaRPr>
          </a:p>
          <a:p>
            <a:endParaRPr lang="en-US" dirty="0"/>
          </a:p>
        </p:txBody>
      </p:sp>
      <p:sp>
        <p:nvSpPr>
          <p:cNvPr id="7" name="Footer Placeholder 6"/>
          <p:cNvSpPr>
            <a:spLocks noGrp="1"/>
          </p:cNvSpPr>
          <p:nvPr>
            <p:ph type="ftr" sz="quarter" idx="14"/>
          </p:nvPr>
        </p:nvSpPr>
        <p:spPr/>
        <p:txBody>
          <a:bodyPr/>
          <a:lstStyle/>
          <a:p>
            <a:r>
              <a:rPr lang="en-US" dirty="0"/>
              <a:t>HealthCheck Step-By-Step Guide</a:t>
            </a:r>
          </a:p>
        </p:txBody>
      </p:sp>
      <p:sp>
        <p:nvSpPr>
          <p:cNvPr id="8" name="Slide Number Placeholder 7"/>
          <p:cNvSpPr>
            <a:spLocks noGrp="1"/>
          </p:cNvSpPr>
          <p:nvPr>
            <p:ph type="sldNum" sz="quarter" idx="15"/>
          </p:nvPr>
        </p:nvSpPr>
        <p:spPr/>
        <p:txBody>
          <a:bodyPr/>
          <a:lstStyle/>
          <a:p>
            <a:r>
              <a:rPr lang="en-US" smtClean="0"/>
              <a:t>|  </a:t>
            </a:r>
            <a:fld id="{074642B0-B6F2-B34D-8B58-6F4D6756A21A}" type="slidenum">
              <a:rPr lang="en-US" smtClean="0"/>
              <a:pPr/>
              <a:t>3</a:t>
            </a:fld>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805" y="2700669"/>
            <a:ext cx="3874994" cy="2906233"/>
          </a:xfrm>
          <a:prstGeom prst="rect">
            <a:avLst/>
          </a:prstGeom>
        </p:spPr>
      </p:pic>
      <p:pic>
        <p:nvPicPr>
          <p:cNvPr id="3" name="Content Placeholder 2"/>
          <p:cNvPicPr>
            <a:picLocks noGrp="1" noChangeAspect="1"/>
          </p:cNvPicPr>
          <p:nvPr>
            <p:ph sz="quarter" idx="16"/>
          </p:nvPr>
        </p:nvPicPr>
        <p:blipFill>
          <a:blip r:embed="rId4"/>
          <a:stretch>
            <a:fillRect/>
          </a:stretch>
        </p:blipFill>
        <p:spPr>
          <a:xfrm>
            <a:off x="630917" y="1555262"/>
            <a:ext cx="4021402" cy="2258324"/>
          </a:xfrm>
          <a:prstGeom prst="rect">
            <a:avLst/>
          </a:prstGeom>
        </p:spPr>
      </p:pic>
    </p:spTree>
    <p:extLst>
      <p:ext uri="{BB962C8B-B14F-4D97-AF65-F5344CB8AC3E}">
        <p14:creationId xmlns:p14="http://schemas.microsoft.com/office/powerpoint/2010/main" val="2538226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4872" y="330118"/>
            <a:ext cx="7481927" cy="626812"/>
          </a:xfrm>
        </p:spPr>
        <p:txBody>
          <a:bodyPr/>
          <a:lstStyle/>
          <a:p>
            <a:pPr algn="ctr"/>
            <a:r>
              <a:rPr lang="en-US" dirty="0" smtClean="0"/>
              <a:t>Register with </a:t>
            </a:r>
            <a:r>
              <a:rPr lang="en-US" dirty="0" err="1" smtClean="0"/>
              <a:t>BlueAccess</a:t>
            </a:r>
            <a:endParaRPr lang="en-US" dirty="0"/>
          </a:p>
        </p:txBody>
      </p:sp>
      <p:sp>
        <p:nvSpPr>
          <p:cNvPr id="10" name="Text Placeholder 9"/>
          <p:cNvSpPr>
            <a:spLocks noGrp="1"/>
          </p:cNvSpPr>
          <p:nvPr>
            <p:ph type="body" sz="quarter" idx="11"/>
          </p:nvPr>
        </p:nvSpPr>
        <p:spPr>
          <a:xfrm>
            <a:off x="4897641" y="1148317"/>
            <a:ext cx="3629671" cy="1672855"/>
          </a:xfrm>
        </p:spPr>
        <p:txBody>
          <a:bodyPr/>
          <a:lstStyle/>
          <a:p>
            <a:r>
              <a:rPr lang="en-US" dirty="0"/>
              <a:t>To register with </a:t>
            </a:r>
            <a:r>
              <a:rPr lang="en-US" dirty="0" err="1"/>
              <a:t>BlueAccess</a:t>
            </a:r>
            <a:r>
              <a:rPr lang="en-US" dirty="0"/>
              <a:t>, you will need the following information:</a:t>
            </a:r>
          </a:p>
          <a:p>
            <a:pPr marL="860425" indent="-342900">
              <a:spcBef>
                <a:spcPts val="0"/>
              </a:spcBef>
              <a:spcAft>
                <a:spcPts val="0"/>
              </a:spcAft>
              <a:buAutoNum type="arabicPeriod"/>
            </a:pPr>
            <a:r>
              <a:rPr lang="en-US" dirty="0" smtClean="0"/>
              <a:t>BCBST </a:t>
            </a:r>
            <a:r>
              <a:rPr lang="en-US" dirty="0"/>
              <a:t>Subscriber ID (found on your BCBST </a:t>
            </a:r>
          </a:p>
          <a:p>
            <a:pPr marL="858838">
              <a:spcBef>
                <a:spcPts val="0"/>
              </a:spcBef>
              <a:spcAft>
                <a:spcPts val="0"/>
              </a:spcAft>
            </a:pPr>
            <a:r>
              <a:rPr lang="en-US" dirty="0"/>
              <a:t>medical or wellness only ID card)</a:t>
            </a:r>
          </a:p>
          <a:p>
            <a:pPr marL="860425" indent="-342900">
              <a:buFont typeface="+mj-lt"/>
              <a:buAutoNum type="arabicPeriod" startAt="2"/>
            </a:pPr>
            <a:r>
              <a:rPr lang="en-US" dirty="0" smtClean="0"/>
              <a:t>Group </a:t>
            </a:r>
            <a:r>
              <a:rPr lang="en-US" dirty="0"/>
              <a:t>number (located below your Member ID on your medical or wellness only ID card.)</a:t>
            </a:r>
          </a:p>
          <a:p>
            <a:pPr marL="860425" indent="-342900">
              <a:buFont typeface="+mj-lt"/>
              <a:buAutoNum type="arabicPeriod" startAt="2"/>
            </a:pPr>
            <a:r>
              <a:rPr lang="en-US" dirty="0" smtClean="0"/>
              <a:t>Date </a:t>
            </a:r>
            <a:r>
              <a:rPr lang="en-US" dirty="0"/>
              <a:t>of birth</a:t>
            </a:r>
          </a:p>
          <a:p>
            <a:pPr marL="860425" indent="-342900">
              <a:buFont typeface="+mj-lt"/>
              <a:buAutoNum type="arabicPeriod" startAt="2"/>
            </a:pPr>
            <a:r>
              <a:rPr lang="en-US" dirty="0" smtClean="0"/>
              <a:t>Subscriber </a:t>
            </a:r>
            <a:r>
              <a:rPr lang="en-US" dirty="0"/>
              <a:t>zip code</a:t>
            </a:r>
          </a:p>
          <a:p>
            <a:endParaRPr lang="en-US" dirty="0"/>
          </a:p>
        </p:txBody>
      </p:sp>
      <p:sp>
        <p:nvSpPr>
          <p:cNvPr id="7" name="Footer Placeholder 6"/>
          <p:cNvSpPr>
            <a:spLocks noGrp="1"/>
          </p:cNvSpPr>
          <p:nvPr>
            <p:ph type="ftr" sz="quarter" idx="14"/>
          </p:nvPr>
        </p:nvSpPr>
        <p:spPr/>
        <p:txBody>
          <a:bodyPr/>
          <a:lstStyle/>
          <a:p>
            <a:r>
              <a:rPr lang="en-US" dirty="0"/>
              <a:t>HealthCheck Step-By-Step Guide</a:t>
            </a:r>
          </a:p>
        </p:txBody>
      </p:sp>
      <p:sp>
        <p:nvSpPr>
          <p:cNvPr id="8" name="Slide Number Placeholder 7"/>
          <p:cNvSpPr>
            <a:spLocks noGrp="1"/>
          </p:cNvSpPr>
          <p:nvPr>
            <p:ph type="sldNum" sz="quarter" idx="15"/>
          </p:nvPr>
        </p:nvSpPr>
        <p:spPr/>
        <p:txBody>
          <a:bodyPr/>
          <a:lstStyle/>
          <a:p>
            <a:r>
              <a:rPr lang="en-US" smtClean="0"/>
              <a:t>|  </a:t>
            </a:r>
            <a:fld id="{074642B0-B6F2-B34D-8B58-6F4D6756A21A}" type="slidenum">
              <a:rPr lang="en-US" smtClean="0"/>
              <a:pPr/>
              <a:t>4</a:t>
            </a:fld>
            <a:endParaRPr lang="en-US"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306" y="2885141"/>
            <a:ext cx="2448603" cy="158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11"/>
          <p:cNvPicPr>
            <a:picLocks noGrp="1" noChangeAspect="1"/>
          </p:cNvPicPr>
          <p:nvPr>
            <p:ph sz="quarter" idx="16"/>
          </p:nvPr>
        </p:nvPicPr>
        <p:blipFill>
          <a:blip r:embed="rId4"/>
          <a:stretch>
            <a:fillRect/>
          </a:stretch>
        </p:blipFill>
        <p:spPr>
          <a:xfrm>
            <a:off x="2069612" y="1862137"/>
            <a:ext cx="2609116" cy="3281363"/>
          </a:xfrm>
          <a:prstGeom prst="rect">
            <a:avLst/>
          </a:prstGeom>
        </p:spPr>
      </p:pic>
      <p:pic>
        <p:nvPicPr>
          <p:cNvPr id="14" name="Content Placeholder 2"/>
          <p:cNvPicPr>
            <a:picLocks noChangeAspect="1"/>
          </p:cNvPicPr>
          <p:nvPr/>
        </p:nvPicPr>
        <p:blipFill>
          <a:blip r:embed="rId5"/>
          <a:stretch>
            <a:fillRect/>
          </a:stretch>
        </p:blipFill>
        <p:spPr>
          <a:xfrm>
            <a:off x="675868" y="719284"/>
            <a:ext cx="2515007" cy="1009503"/>
          </a:xfrm>
          <a:prstGeom prst="rect">
            <a:avLst/>
          </a:prstGeom>
        </p:spPr>
      </p:pic>
    </p:spTree>
    <p:extLst>
      <p:ext uri="{BB962C8B-B14F-4D97-AF65-F5344CB8AC3E}">
        <p14:creationId xmlns:p14="http://schemas.microsoft.com/office/powerpoint/2010/main" val="93718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46" y="330118"/>
            <a:ext cx="7647353" cy="598459"/>
          </a:xfrm>
        </p:spPr>
        <p:txBody>
          <a:bodyPr/>
          <a:lstStyle/>
          <a:p>
            <a:pPr algn="ctr"/>
            <a:r>
              <a:rPr lang="en-US" dirty="0" smtClean="0"/>
              <a:t>Attestation, Proof, And Audit</a:t>
            </a:r>
            <a:endParaRPr lang="en-US" dirty="0"/>
          </a:p>
        </p:txBody>
      </p:sp>
      <p:sp>
        <p:nvSpPr>
          <p:cNvPr id="3" name="Content Placeholder 2"/>
          <p:cNvSpPr>
            <a:spLocks noGrp="1"/>
          </p:cNvSpPr>
          <p:nvPr>
            <p:ph sz="quarter" idx="16"/>
          </p:nvPr>
        </p:nvSpPr>
        <p:spPr>
          <a:xfrm>
            <a:off x="1260459" y="1336328"/>
            <a:ext cx="7426340" cy="1687529"/>
          </a:xfrm>
        </p:spPr>
        <p:txBody>
          <a:bodyPr/>
          <a:lstStyle/>
          <a:p>
            <a:r>
              <a:rPr lang="en-US" sz="1600" dirty="0" smtClean="0"/>
              <a:t>No points will be awarded until you complete the Attestation Agreement.</a:t>
            </a:r>
          </a:p>
          <a:p>
            <a:pPr marL="0" indent="0">
              <a:buNone/>
            </a:pPr>
            <a:endParaRPr lang="en-US" sz="1600" dirty="0" smtClean="0"/>
          </a:p>
          <a:p>
            <a:r>
              <a:rPr lang="en-US" sz="1600" dirty="0" smtClean="0"/>
              <a:t>Completion of this agreement states </a:t>
            </a:r>
          </a:p>
          <a:p>
            <a:pPr lvl="1"/>
            <a:r>
              <a:rPr lang="en-US" sz="1200" dirty="0" smtClean="0"/>
              <a:t>that you certify the accuracy of the self-reported information you enter is true and correct.</a:t>
            </a:r>
            <a:endParaRPr lang="en-US" sz="1200" dirty="0"/>
          </a:p>
          <a:p>
            <a:pPr lvl="1"/>
            <a:r>
              <a:rPr lang="en-US" sz="1200" dirty="0" smtClean="0"/>
              <a:t>The information you provide is subject to audit.</a:t>
            </a:r>
          </a:p>
          <a:p>
            <a:pPr lvl="1"/>
            <a:r>
              <a:rPr lang="en-US" sz="1200" dirty="0" smtClean="0"/>
              <a:t>You </a:t>
            </a:r>
            <a:r>
              <a:rPr lang="en-US" sz="1200" dirty="0"/>
              <a:t>must retain documentation where applicable for a period of two years.</a:t>
            </a:r>
          </a:p>
          <a:p>
            <a:pPr marL="0" indent="0">
              <a:buNone/>
            </a:pPr>
            <a:endParaRPr lang="en-US" sz="1600" dirty="0"/>
          </a:p>
          <a:p>
            <a:endParaRPr lang="en-US" dirty="0"/>
          </a:p>
          <a:p>
            <a:endParaRPr lang="en-US" dirty="0"/>
          </a:p>
          <a:p>
            <a:endParaRPr lang="en-US" dirty="0"/>
          </a:p>
        </p:txBody>
      </p:sp>
      <p:sp>
        <p:nvSpPr>
          <p:cNvPr id="4" name="Footer Placeholder 3"/>
          <p:cNvSpPr>
            <a:spLocks noGrp="1"/>
          </p:cNvSpPr>
          <p:nvPr>
            <p:ph type="ftr" sz="quarter" idx="14"/>
          </p:nvPr>
        </p:nvSpPr>
        <p:spPr/>
        <p:txBody>
          <a:bodyPr/>
          <a:lstStyle/>
          <a:p>
            <a:r>
              <a:rPr lang="en-US" dirty="0" smtClean="0"/>
              <a:t>HealthCheck Step-By-Step Guide</a:t>
            </a:r>
            <a:endParaRPr lang="en-US" dirty="0"/>
          </a:p>
        </p:txBody>
      </p:sp>
      <p:sp>
        <p:nvSpPr>
          <p:cNvPr id="5" name="Slide Number Placeholder 4"/>
          <p:cNvSpPr>
            <a:spLocks noGrp="1"/>
          </p:cNvSpPr>
          <p:nvPr>
            <p:ph type="sldNum" sz="quarter" idx="15"/>
          </p:nvPr>
        </p:nvSpPr>
        <p:spPr/>
        <p:txBody>
          <a:bodyPr/>
          <a:lstStyle/>
          <a:p>
            <a:r>
              <a:rPr lang="en-US" smtClean="0"/>
              <a:t>|  </a:t>
            </a:r>
            <a:fld id="{074642B0-B6F2-B34D-8B58-6F4D6756A21A}" type="slidenum">
              <a:rPr lang="en-US" smtClean="0"/>
              <a:pPr/>
              <a:t>5</a:t>
            </a:fld>
            <a:endParaRPr lang="en-US" dirty="0"/>
          </a:p>
        </p:txBody>
      </p:sp>
      <p:sp>
        <p:nvSpPr>
          <p:cNvPr id="7" name="TextBox 6"/>
          <p:cNvSpPr txBox="1"/>
          <p:nvPr/>
        </p:nvSpPr>
        <p:spPr>
          <a:xfrm>
            <a:off x="4625070" y="3223034"/>
            <a:ext cx="697117" cy="138499"/>
          </a:xfrm>
          <a:prstGeom prst="rect">
            <a:avLst/>
          </a:prstGeom>
          <a:solidFill>
            <a:schemeClr val="bg1">
              <a:lumMod val="25000"/>
            </a:schemeClr>
          </a:solidFill>
        </p:spPr>
        <p:txBody>
          <a:bodyPr wrap="square" rtlCol="0">
            <a:spAutoFit/>
          </a:bodyPr>
          <a:lstStyle/>
          <a:p>
            <a:endParaRPr lang="en-US" sz="300" dirty="0"/>
          </a:p>
        </p:txBody>
      </p:sp>
      <p:pic>
        <p:nvPicPr>
          <p:cNvPr id="8" name="Picture 7"/>
          <p:cNvPicPr>
            <a:picLocks noChangeAspect="1"/>
          </p:cNvPicPr>
          <p:nvPr/>
        </p:nvPicPr>
        <p:blipFill>
          <a:blip r:embed="rId3"/>
          <a:stretch>
            <a:fillRect/>
          </a:stretch>
        </p:blipFill>
        <p:spPr>
          <a:xfrm>
            <a:off x="1698625" y="3123768"/>
            <a:ext cx="5655562" cy="1839430"/>
          </a:xfrm>
          <a:prstGeom prst="rect">
            <a:avLst/>
          </a:prstGeom>
        </p:spPr>
      </p:pic>
    </p:spTree>
    <p:extLst>
      <p:ext uri="{BB962C8B-B14F-4D97-AF65-F5344CB8AC3E}">
        <p14:creationId xmlns:p14="http://schemas.microsoft.com/office/powerpoint/2010/main" val="4003297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Get Your Health Risk Measurements</a:t>
            </a:r>
            <a:endParaRPr lang="en-US" dirty="0"/>
          </a:p>
        </p:txBody>
      </p:sp>
      <p:sp>
        <p:nvSpPr>
          <p:cNvPr id="12" name="Text Placeholder 11"/>
          <p:cNvSpPr>
            <a:spLocks noGrp="1"/>
          </p:cNvSpPr>
          <p:nvPr>
            <p:ph type="body" sz="quarter" idx="11"/>
          </p:nvPr>
        </p:nvSpPr>
        <p:spPr>
          <a:xfrm>
            <a:off x="1237436" y="1855490"/>
            <a:ext cx="3235327" cy="1566531"/>
          </a:xfrm>
        </p:spPr>
        <p:txBody>
          <a:bodyPr/>
          <a:lstStyle/>
          <a:p>
            <a:pPr marL="1025525" indent="-285750">
              <a:buFont typeface="Arial" panose="020B0604020202020204" pitchFamily="34" charset="0"/>
              <a:buChar char="•"/>
            </a:pPr>
            <a:r>
              <a:rPr lang="en-US" sz="1000" dirty="0"/>
              <a:t>Blood Pressure</a:t>
            </a:r>
          </a:p>
          <a:p>
            <a:pPr marL="1025525" indent="-285750">
              <a:buFont typeface="Arial" panose="020B0604020202020204" pitchFamily="34" charset="0"/>
              <a:buChar char="•"/>
            </a:pPr>
            <a:r>
              <a:rPr lang="en-US" sz="1000" dirty="0"/>
              <a:t>HDL Cholesterol</a:t>
            </a:r>
          </a:p>
          <a:p>
            <a:pPr marL="1025525" indent="-285750">
              <a:buFont typeface="Arial" panose="020B0604020202020204" pitchFamily="34" charset="0"/>
              <a:buChar char="•"/>
            </a:pPr>
            <a:r>
              <a:rPr lang="en-US" sz="1000" dirty="0"/>
              <a:t>LDL Cholesterol</a:t>
            </a:r>
          </a:p>
          <a:p>
            <a:pPr marL="1025525" indent="-285750">
              <a:buFont typeface="Arial" panose="020B0604020202020204" pitchFamily="34" charset="0"/>
              <a:buChar char="•"/>
            </a:pPr>
            <a:r>
              <a:rPr lang="en-US" sz="1000" dirty="0"/>
              <a:t>Triglycerides</a:t>
            </a:r>
          </a:p>
          <a:p>
            <a:pPr marL="1025525" indent="-285750">
              <a:buFont typeface="Arial" panose="020B0604020202020204" pitchFamily="34" charset="0"/>
              <a:buChar char="•"/>
            </a:pPr>
            <a:r>
              <a:rPr lang="en-US" sz="1000" dirty="0"/>
              <a:t>Fasting Blood Glucose*</a:t>
            </a:r>
          </a:p>
          <a:p>
            <a:pPr marL="1025525" indent="-285750">
              <a:buFont typeface="Arial" panose="020B0604020202020204" pitchFamily="34" charset="0"/>
              <a:buChar char="•"/>
            </a:pPr>
            <a:r>
              <a:rPr lang="en-US" sz="1000" dirty="0"/>
              <a:t>Waist Circumference or </a:t>
            </a:r>
            <a:r>
              <a:rPr lang="en-US" sz="1000" dirty="0" smtClean="0"/>
              <a:t>BMI</a:t>
            </a:r>
            <a:endParaRPr lang="en-US" sz="1000" dirty="0"/>
          </a:p>
        </p:txBody>
      </p:sp>
      <p:sp>
        <p:nvSpPr>
          <p:cNvPr id="9" name="Footer Placeholder 8"/>
          <p:cNvSpPr>
            <a:spLocks noGrp="1"/>
          </p:cNvSpPr>
          <p:nvPr>
            <p:ph type="ftr" sz="quarter" idx="14"/>
          </p:nvPr>
        </p:nvSpPr>
        <p:spPr/>
        <p:txBody>
          <a:bodyPr/>
          <a:lstStyle/>
          <a:p>
            <a:r>
              <a:rPr lang="en-US" dirty="0"/>
              <a:t>HealthCheck Step-By-Step Guide</a:t>
            </a:r>
          </a:p>
        </p:txBody>
      </p:sp>
      <p:sp>
        <p:nvSpPr>
          <p:cNvPr id="10" name="Slide Number Placeholder 9"/>
          <p:cNvSpPr>
            <a:spLocks noGrp="1"/>
          </p:cNvSpPr>
          <p:nvPr>
            <p:ph type="sldNum" sz="quarter" idx="15"/>
          </p:nvPr>
        </p:nvSpPr>
        <p:spPr/>
        <p:txBody>
          <a:bodyPr/>
          <a:lstStyle/>
          <a:p>
            <a:r>
              <a:rPr lang="en-US" smtClean="0"/>
              <a:t>|  </a:t>
            </a:r>
            <a:fld id="{074642B0-B6F2-B34D-8B58-6F4D6756A21A}" type="slidenum">
              <a:rPr lang="en-US" smtClean="0"/>
              <a:pPr/>
              <a:t>6</a:t>
            </a:fld>
            <a:endParaRPr lang="en-US" dirty="0"/>
          </a:p>
        </p:txBody>
      </p:sp>
      <p:sp>
        <p:nvSpPr>
          <p:cNvPr id="14" name="Text Placeholder 13"/>
          <p:cNvSpPr>
            <a:spLocks noGrp="1"/>
          </p:cNvSpPr>
          <p:nvPr>
            <p:ph type="body" sz="quarter" idx="18"/>
          </p:nvPr>
        </p:nvSpPr>
        <p:spPr>
          <a:xfrm>
            <a:off x="719985" y="998436"/>
            <a:ext cx="4454528" cy="807396"/>
          </a:xfrm>
        </p:spPr>
        <p:txBody>
          <a:bodyPr/>
          <a:lstStyle/>
          <a:p>
            <a:r>
              <a:rPr lang="en-US" dirty="0"/>
              <a:t>Schedule your annual preventative physical with your physician to get the following health risk </a:t>
            </a:r>
            <a:r>
              <a:rPr lang="en-US" dirty="0" smtClean="0"/>
              <a:t>measurements: </a:t>
            </a:r>
            <a:endParaRPr lang="en-US" dirty="0"/>
          </a:p>
          <a:p>
            <a:r>
              <a:rPr lang="en-US" dirty="0" smtClean="0"/>
              <a:t> </a:t>
            </a:r>
            <a:endParaRPr lang="en-US" dirty="0">
              <a:effectLst/>
            </a:endParaRPr>
          </a:p>
        </p:txBody>
      </p:sp>
      <p:sp>
        <p:nvSpPr>
          <p:cNvPr id="16" name="Text Placeholder 15"/>
          <p:cNvSpPr>
            <a:spLocks noGrp="1"/>
          </p:cNvSpPr>
          <p:nvPr>
            <p:ph type="body" sz="quarter" idx="20"/>
          </p:nvPr>
        </p:nvSpPr>
        <p:spPr>
          <a:xfrm>
            <a:off x="719984" y="3606279"/>
            <a:ext cx="8154658" cy="1341405"/>
          </a:xfrm>
        </p:spPr>
        <p:txBody>
          <a:bodyPr/>
          <a:lstStyle/>
          <a:p>
            <a:r>
              <a:rPr lang="en-US" dirty="0"/>
              <a:t>Do not eat or drink for 8-10 hours prior to your appointment.  Water and one cup of black coffee is allowed.  Make sure to take all prescription medications as directed.  </a:t>
            </a:r>
            <a:endParaRPr lang="en-US" dirty="0" smtClean="0"/>
          </a:p>
          <a:p>
            <a:r>
              <a:rPr lang="en-US" b="1" dirty="0" smtClean="0"/>
              <a:t>DO NOT COMPLETE YOUR PERSONAL HEALTH ASSESSMENT WITHOUT THESE MEASUREMENTS!</a:t>
            </a:r>
          </a:p>
          <a:p>
            <a:r>
              <a:rPr lang="en-US" sz="900" dirty="0" smtClean="0"/>
              <a:t>*If </a:t>
            </a:r>
            <a:r>
              <a:rPr lang="en-US" sz="900" dirty="0"/>
              <a:t>you are unable to fast, due to restrictions by your physician, please see the alternative glucose measurement on the </a:t>
            </a:r>
            <a:r>
              <a:rPr lang="en-US" sz="900" dirty="0" err="1" smtClean="0"/>
              <a:t>BlueHealth</a:t>
            </a:r>
            <a:r>
              <a:rPr lang="en-US" sz="900" dirty="0" smtClean="0"/>
              <a:t> Rewards </a:t>
            </a:r>
            <a:r>
              <a:rPr lang="en-US" sz="900" dirty="0"/>
              <a:t>portal that does not require fasting.</a:t>
            </a:r>
          </a:p>
          <a:p>
            <a:endParaRPr lang="en-US" dirty="0"/>
          </a:p>
        </p:txBody>
      </p:sp>
      <p:sp>
        <p:nvSpPr>
          <p:cNvPr id="3" name="Rectangle 2"/>
          <p:cNvSpPr/>
          <p:nvPr/>
        </p:nvSpPr>
        <p:spPr>
          <a:xfrm>
            <a:off x="6553683" y="2756416"/>
            <a:ext cx="1388521" cy="215444"/>
          </a:xfrm>
          <a:prstGeom prst="rect">
            <a:avLst/>
          </a:prstGeom>
        </p:spPr>
        <p:txBody>
          <a:bodyPr wrap="none">
            <a:spAutoFit/>
          </a:bodyPr>
          <a:lstStyle/>
          <a:p>
            <a:pPr algn="ctr"/>
            <a:r>
              <a:rPr lang="en-US" sz="800" b="1" dirty="0"/>
              <a:t>No forms are necessary!</a:t>
            </a:r>
          </a:p>
        </p:txBody>
      </p:sp>
      <p:pic>
        <p:nvPicPr>
          <p:cNvPr id="2" name="Picture 1" descr="Women Don’t Take &lt;strong&gt;Risks&lt;/strong&gt; Like Men | Leadership Frea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961" y="1186798"/>
            <a:ext cx="2113330" cy="1584998"/>
          </a:xfrm>
          <a:prstGeom prst="rect">
            <a:avLst/>
          </a:prstGeom>
        </p:spPr>
      </p:pic>
    </p:spTree>
    <p:extLst>
      <p:ext uri="{BB962C8B-B14F-4D97-AF65-F5344CB8AC3E}">
        <p14:creationId xmlns:p14="http://schemas.microsoft.com/office/powerpoint/2010/main" val="257128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64782" y="330118"/>
            <a:ext cx="8009860" cy="534663"/>
          </a:xfrm>
        </p:spPr>
        <p:txBody>
          <a:bodyPr/>
          <a:lstStyle/>
          <a:p>
            <a:pPr algn="ctr"/>
            <a:r>
              <a:rPr lang="en-US" dirty="0" smtClean="0"/>
              <a:t>Taking Your Personal Health Assessment</a:t>
            </a:r>
            <a:endParaRPr lang="en-US" dirty="0"/>
          </a:p>
        </p:txBody>
      </p:sp>
      <p:sp>
        <p:nvSpPr>
          <p:cNvPr id="12" name="Text Placeholder 11"/>
          <p:cNvSpPr>
            <a:spLocks noGrp="1"/>
          </p:cNvSpPr>
          <p:nvPr>
            <p:ph type="body" sz="quarter" idx="11"/>
          </p:nvPr>
        </p:nvSpPr>
        <p:spPr>
          <a:xfrm>
            <a:off x="864782" y="864781"/>
            <a:ext cx="5153246" cy="2934585"/>
          </a:xfrm>
        </p:spPr>
        <p:txBody>
          <a:bodyPr/>
          <a:lstStyle/>
          <a:p>
            <a:pPr marL="342900" indent="-342900">
              <a:spcAft>
                <a:spcPts val="0"/>
              </a:spcAft>
              <a:buAutoNum type="arabicPeriod"/>
            </a:pPr>
            <a:r>
              <a:rPr lang="en-US" dirty="0"/>
              <a:t>Go to </a:t>
            </a:r>
            <a:r>
              <a:rPr lang="en-US" dirty="0">
                <a:solidFill>
                  <a:srgbClr val="1A5478"/>
                </a:solidFill>
              </a:rPr>
              <a:t>www.bcbst.com</a:t>
            </a:r>
            <a:r>
              <a:rPr lang="en-US" dirty="0"/>
              <a:t> and login to </a:t>
            </a:r>
            <a:r>
              <a:rPr lang="en-US" dirty="0" err="1"/>
              <a:t>BlueAccess</a:t>
            </a:r>
            <a:r>
              <a:rPr lang="en-US" dirty="0"/>
              <a:t>.  </a:t>
            </a:r>
          </a:p>
          <a:p>
            <a:pPr marL="627063" lvl="1"/>
            <a:r>
              <a:rPr lang="en-US" sz="1200" i="1" dirty="0"/>
              <a:t>*If you don’t already have an account, see the instructions listed </a:t>
            </a:r>
            <a:r>
              <a:rPr lang="en-US" sz="1200" i="1" dirty="0" smtClean="0"/>
              <a:t>under </a:t>
            </a:r>
            <a:r>
              <a:rPr lang="en-US" sz="1200" i="1" dirty="0"/>
              <a:t>“Register Now.”</a:t>
            </a:r>
          </a:p>
          <a:p>
            <a:pPr marL="342900" indent="-342900">
              <a:buAutoNum type="arabicPeriod" startAt="2"/>
            </a:pPr>
            <a:r>
              <a:rPr lang="en-US" dirty="0" smtClean="0"/>
              <a:t>Click </a:t>
            </a:r>
            <a:r>
              <a:rPr lang="en-US" dirty="0"/>
              <a:t>on the </a:t>
            </a:r>
            <a:r>
              <a:rPr lang="en-US" dirty="0" smtClean="0"/>
              <a:t>“Managing Your Health” tab  </a:t>
            </a:r>
            <a:endParaRPr lang="en-US" dirty="0"/>
          </a:p>
          <a:p>
            <a:pPr marL="342900" indent="-342900">
              <a:buAutoNum type="arabicPeriod" startAt="2"/>
            </a:pPr>
            <a:r>
              <a:rPr lang="en-US" dirty="0" smtClean="0"/>
              <a:t>Select </a:t>
            </a:r>
            <a:r>
              <a:rPr lang="en-US" dirty="0"/>
              <a:t>the </a:t>
            </a:r>
            <a:r>
              <a:rPr lang="en-US" dirty="0" smtClean="0"/>
              <a:t>“Member Wellness Center” option  </a:t>
            </a:r>
            <a:endParaRPr lang="en-US" dirty="0"/>
          </a:p>
          <a:p>
            <a:pPr marL="342900" indent="-342900">
              <a:buFont typeface="+mj-lt"/>
              <a:buAutoNum type="arabicPeriod" startAt="4"/>
            </a:pPr>
            <a:r>
              <a:rPr lang="en-US" dirty="0" smtClean="0"/>
              <a:t>Click “Get Started Now”   </a:t>
            </a:r>
          </a:p>
          <a:p>
            <a:pPr marL="342900" indent="-342900">
              <a:buFont typeface="+mj-lt"/>
              <a:buAutoNum type="arabicPeriod" startAt="4"/>
            </a:pPr>
            <a:endParaRPr lang="en-US" dirty="0"/>
          </a:p>
        </p:txBody>
      </p:sp>
      <p:sp>
        <p:nvSpPr>
          <p:cNvPr id="9" name="Footer Placeholder 8"/>
          <p:cNvSpPr>
            <a:spLocks noGrp="1"/>
          </p:cNvSpPr>
          <p:nvPr>
            <p:ph type="ftr" sz="quarter" idx="14"/>
          </p:nvPr>
        </p:nvSpPr>
        <p:spPr/>
        <p:txBody>
          <a:bodyPr/>
          <a:lstStyle/>
          <a:p>
            <a:r>
              <a:rPr lang="en-US" dirty="0" smtClean="0"/>
              <a:t>HealthCheck Step-By-Step Guide</a:t>
            </a:r>
            <a:endParaRPr lang="en-US" dirty="0"/>
          </a:p>
        </p:txBody>
      </p:sp>
      <p:sp>
        <p:nvSpPr>
          <p:cNvPr id="10" name="Slide Number Placeholder 9"/>
          <p:cNvSpPr>
            <a:spLocks noGrp="1"/>
          </p:cNvSpPr>
          <p:nvPr>
            <p:ph type="sldNum" sz="quarter" idx="15"/>
          </p:nvPr>
        </p:nvSpPr>
        <p:spPr/>
        <p:txBody>
          <a:bodyPr/>
          <a:lstStyle/>
          <a:p>
            <a:r>
              <a:rPr lang="en-US" smtClean="0"/>
              <a:t>|  </a:t>
            </a:r>
            <a:fld id="{074642B0-B6F2-B34D-8B58-6F4D6756A21A}" type="slidenum">
              <a:rPr lang="en-US" smtClean="0"/>
              <a:pPr/>
              <a:t>7</a:t>
            </a:fld>
            <a:endParaRPr lang="en-US" dirty="0"/>
          </a:p>
        </p:txBody>
      </p:sp>
      <p:sp>
        <p:nvSpPr>
          <p:cNvPr id="16" name="Text Placeholder 15"/>
          <p:cNvSpPr>
            <a:spLocks noGrp="1"/>
          </p:cNvSpPr>
          <p:nvPr>
            <p:ph type="body" sz="quarter" idx="20"/>
          </p:nvPr>
        </p:nvSpPr>
        <p:spPr>
          <a:xfrm>
            <a:off x="719984" y="4081200"/>
            <a:ext cx="8154658" cy="668009"/>
          </a:xfrm>
        </p:spPr>
        <p:txBody>
          <a:bodyPr/>
          <a:lstStyle/>
          <a:p>
            <a:pPr marL="171450" indent="-171450">
              <a:buFont typeface="Arial" charset="0"/>
              <a:buChar char="•"/>
            </a:pPr>
            <a:r>
              <a:rPr lang="en-US" dirty="0" smtClean="0">
                <a:solidFill>
                  <a:schemeClr val="accent2">
                    <a:lumMod val="75000"/>
                  </a:schemeClr>
                </a:solidFill>
              </a:rPr>
              <a:t>For </a:t>
            </a:r>
            <a:r>
              <a:rPr lang="en-US" dirty="0">
                <a:solidFill>
                  <a:schemeClr val="accent2">
                    <a:lumMod val="75000"/>
                  </a:schemeClr>
                </a:solidFill>
              </a:rPr>
              <a:t>assistance with the portal, please contact BCBST at 1-800-245-7942.   </a:t>
            </a:r>
            <a:endParaRPr lang="en-US" dirty="0" smtClean="0">
              <a:solidFill>
                <a:schemeClr val="accent2">
                  <a:lumMod val="75000"/>
                </a:schemeClr>
              </a:solidFill>
            </a:endParaRPr>
          </a:p>
          <a:p>
            <a:pPr marL="171450" indent="-171450">
              <a:buFont typeface="Arial" charset="0"/>
              <a:buChar char="•"/>
            </a:pPr>
            <a:r>
              <a:rPr lang="en-US" dirty="0" smtClean="0">
                <a:solidFill>
                  <a:schemeClr val="accent2">
                    <a:lumMod val="75000"/>
                  </a:schemeClr>
                </a:solidFill>
              </a:rPr>
              <a:t>Choose </a:t>
            </a:r>
            <a:r>
              <a:rPr lang="en-US" dirty="0">
                <a:solidFill>
                  <a:schemeClr val="accent2">
                    <a:lumMod val="75000"/>
                  </a:schemeClr>
                </a:solidFill>
              </a:rPr>
              <a:t>the option for HealthCheck.</a:t>
            </a:r>
          </a:p>
          <a:p>
            <a:endParaRPr lang="en-US" dirty="0"/>
          </a:p>
        </p:txBody>
      </p:sp>
      <p:sp>
        <p:nvSpPr>
          <p:cNvPr id="3" name="Rectangle 2"/>
          <p:cNvSpPr/>
          <p:nvPr/>
        </p:nvSpPr>
        <p:spPr>
          <a:xfrm>
            <a:off x="6553683" y="2756416"/>
            <a:ext cx="1388521" cy="215444"/>
          </a:xfrm>
          <a:prstGeom prst="rect">
            <a:avLst/>
          </a:prstGeom>
        </p:spPr>
        <p:txBody>
          <a:bodyPr wrap="none">
            <a:spAutoFit/>
          </a:bodyPr>
          <a:lstStyle/>
          <a:p>
            <a:pPr algn="ctr"/>
            <a:r>
              <a:rPr lang="en-US" sz="800" b="1" dirty="0"/>
              <a:t>No forms are necessary!</a:t>
            </a:r>
          </a:p>
        </p:txBody>
      </p:sp>
      <p:pic>
        <p:nvPicPr>
          <p:cNvPr id="5" name="Content Placeholder 4"/>
          <p:cNvPicPr>
            <a:picLocks noGrp="1" noChangeAspect="1"/>
          </p:cNvPicPr>
          <p:nvPr>
            <p:ph sz="quarter" idx="16"/>
          </p:nvPr>
        </p:nvPicPr>
        <p:blipFill>
          <a:blip r:embed="rId3"/>
          <a:stretch>
            <a:fillRect/>
          </a:stretch>
        </p:blipFill>
        <p:spPr>
          <a:xfrm>
            <a:off x="4178629" y="2237110"/>
            <a:ext cx="4696013" cy="1469500"/>
          </a:xfrm>
          <a:prstGeom prst="rect">
            <a:avLst/>
          </a:prstGeom>
        </p:spPr>
      </p:pic>
    </p:spTree>
    <p:extLst>
      <p:ext uri="{BB962C8B-B14F-4D97-AF65-F5344CB8AC3E}">
        <p14:creationId xmlns:p14="http://schemas.microsoft.com/office/powerpoint/2010/main" val="174369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72" y="330118"/>
            <a:ext cx="7481927" cy="598459"/>
          </a:xfrm>
        </p:spPr>
        <p:txBody>
          <a:bodyPr/>
          <a:lstStyle/>
          <a:p>
            <a:pPr algn="ctr"/>
            <a:r>
              <a:rPr lang="en-US" dirty="0" smtClean="0"/>
              <a:t>Get It Right The First Time</a:t>
            </a:r>
            <a:endParaRPr lang="en-US" dirty="0"/>
          </a:p>
        </p:txBody>
      </p:sp>
      <p:sp>
        <p:nvSpPr>
          <p:cNvPr id="3" name="Content Placeholder 2"/>
          <p:cNvSpPr>
            <a:spLocks noGrp="1"/>
          </p:cNvSpPr>
          <p:nvPr>
            <p:ph sz="quarter" idx="16"/>
          </p:nvPr>
        </p:nvSpPr>
        <p:spPr/>
        <p:txBody>
          <a:bodyPr/>
          <a:lstStyle/>
          <a:p>
            <a:r>
              <a:rPr lang="en-US" sz="1600" dirty="0" smtClean="0"/>
              <a:t>Do NOT complete the Personal Health Assessment without your biometric measurements!</a:t>
            </a:r>
          </a:p>
          <a:p>
            <a:pPr marL="0" indent="0">
              <a:buNone/>
            </a:pPr>
            <a:endParaRPr lang="en-US" sz="1600" dirty="0"/>
          </a:p>
          <a:p>
            <a:r>
              <a:rPr lang="en-US" sz="1600" dirty="0" smtClean="0"/>
              <a:t>Double </a:t>
            </a:r>
            <a:r>
              <a:rPr lang="en-US" sz="1600" dirty="0"/>
              <a:t>check your data before you </a:t>
            </a:r>
            <a:r>
              <a:rPr lang="en-US" sz="1600" dirty="0" smtClean="0"/>
              <a:t>click “submit.”</a:t>
            </a:r>
            <a:endParaRPr lang="en-US" sz="1600" dirty="0"/>
          </a:p>
          <a:p>
            <a:endParaRPr lang="en-US" sz="1600" dirty="0"/>
          </a:p>
          <a:p>
            <a:r>
              <a:rPr lang="en-US" sz="1600" dirty="0"/>
              <a:t>Point values will be awarded based on the first values that you enter.  You will not have the opportunity to change/correct your data once you submit it.</a:t>
            </a:r>
          </a:p>
          <a:p>
            <a:endParaRPr lang="en-US" sz="1600" dirty="0"/>
          </a:p>
          <a:p>
            <a:r>
              <a:rPr lang="en-US" sz="1600" dirty="0"/>
              <a:t>Improvements in your health, due to health actions, will be accounted for in other areas of the portal.</a:t>
            </a:r>
          </a:p>
          <a:p>
            <a:endParaRPr lang="en-US" dirty="0"/>
          </a:p>
          <a:p>
            <a:endParaRPr lang="en-US" dirty="0"/>
          </a:p>
          <a:p>
            <a:endParaRPr lang="en-US" dirty="0"/>
          </a:p>
        </p:txBody>
      </p:sp>
      <p:sp>
        <p:nvSpPr>
          <p:cNvPr id="4" name="Footer Placeholder 3"/>
          <p:cNvSpPr>
            <a:spLocks noGrp="1"/>
          </p:cNvSpPr>
          <p:nvPr>
            <p:ph type="ftr" sz="quarter" idx="14"/>
          </p:nvPr>
        </p:nvSpPr>
        <p:spPr/>
        <p:txBody>
          <a:bodyPr/>
          <a:lstStyle/>
          <a:p>
            <a:r>
              <a:rPr lang="en-US" dirty="0" smtClean="0"/>
              <a:t>HealthCheck Step-By-Step Guide</a:t>
            </a:r>
            <a:endParaRPr lang="en-US" dirty="0"/>
          </a:p>
        </p:txBody>
      </p:sp>
      <p:sp>
        <p:nvSpPr>
          <p:cNvPr id="5" name="Slide Number Placeholder 4"/>
          <p:cNvSpPr>
            <a:spLocks noGrp="1"/>
          </p:cNvSpPr>
          <p:nvPr>
            <p:ph type="sldNum" sz="quarter" idx="15"/>
          </p:nvPr>
        </p:nvSpPr>
        <p:spPr/>
        <p:txBody>
          <a:bodyPr/>
          <a:lstStyle/>
          <a:p>
            <a:r>
              <a:rPr lang="en-US" smtClean="0"/>
              <a:t>|  </a:t>
            </a:r>
            <a:fld id="{074642B0-B6F2-B34D-8B58-6F4D6756A21A}" type="slidenum">
              <a:rPr lang="en-US" smtClean="0"/>
              <a:pPr/>
              <a:t>8</a:t>
            </a:fld>
            <a:endParaRPr lang="en-US" dirty="0"/>
          </a:p>
        </p:txBody>
      </p:sp>
    </p:spTree>
    <p:extLst>
      <p:ext uri="{BB962C8B-B14F-4D97-AF65-F5344CB8AC3E}">
        <p14:creationId xmlns:p14="http://schemas.microsoft.com/office/powerpoint/2010/main" val="109211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Time Participants</a:t>
            </a:r>
            <a:endParaRPr lang="en-US" dirty="0"/>
          </a:p>
        </p:txBody>
      </p:sp>
      <p:sp>
        <p:nvSpPr>
          <p:cNvPr id="3" name="Text Placeholder 2"/>
          <p:cNvSpPr>
            <a:spLocks noGrp="1"/>
          </p:cNvSpPr>
          <p:nvPr>
            <p:ph type="body" sz="quarter" idx="11"/>
          </p:nvPr>
        </p:nvSpPr>
        <p:spPr>
          <a:xfrm>
            <a:off x="1237436" y="1561671"/>
            <a:ext cx="4631918" cy="2105768"/>
          </a:xfrm>
        </p:spPr>
        <p:txBody>
          <a:bodyPr/>
          <a:lstStyle/>
          <a:p>
            <a:r>
              <a:rPr lang="en-US" sz="2000" dirty="0" smtClean="0">
                <a:solidFill>
                  <a:schemeClr val="accent2">
                    <a:lumMod val="75000"/>
                  </a:schemeClr>
                </a:solidFill>
              </a:rPr>
              <a:t>Participants who complete the Personal Health Assessment for the first time will receive a $50 credit!</a:t>
            </a:r>
            <a:endParaRPr lang="en-US" sz="2000" dirty="0">
              <a:solidFill>
                <a:schemeClr val="accent2">
                  <a:lumMod val="75000"/>
                </a:schemeClr>
              </a:solidFill>
            </a:endParaRPr>
          </a:p>
        </p:txBody>
      </p:sp>
      <p:sp>
        <p:nvSpPr>
          <p:cNvPr id="4" name="Footer Placeholder 3"/>
          <p:cNvSpPr>
            <a:spLocks noGrp="1"/>
          </p:cNvSpPr>
          <p:nvPr>
            <p:ph type="ftr" sz="quarter" idx="14"/>
          </p:nvPr>
        </p:nvSpPr>
        <p:spPr/>
        <p:txBody>
          <a:bodyPr/>
          <a:lstStyle/>
          <a:p>
            <a:r>
              <a:rPr lang="en-US" dirty="0" smtClean="0"/>
              <a:t>HealthCheck Step-By-Step Guide</a:t>
            </a:r>
            <a:endParaRPr lang="en-US" dirty="0"/>
          </a:p>
        </p:txBody>
      </p:sp>
      <p:sp>
        <p:nvSpPr>
          <p:cNvPr id="5" name="Slide Number Placeholder 4"/>
          <p:cNvSpPr>
            <a:spLocks noGrp="1"/>
          </p:cNvSpPr>
          <p:nvPr>
            <p:ph type="sldNum" sz="quarter" idx="15"/>
          </p:nvPr>
        </p:nvSpPr>
        <p:spPr/>
        <p:txBody>
          <a:bodyPr/>
          <a:lstStyle/>
          <a:p>
            <a:r>
              <a:rPr lang="en-US" smtClean="0"/>
              <a:t>|  </a:t>
            </a:r>
            <a:fld id="{074642B0-B6F2-B34D-8B58-6F4D6756A21A}" type="slidenum">
              <a:rPr lang="en-US" smtClean="0"/>
              <a:pPr/>
              <a:t>9</a:t>
            </a:fld>
            <a:endParaRPr lang="en-US" dirty="0"/>
          </a:p>
        </p:txBody>
      </p:sp>
      <p:pic>
        <p:nvPicPr>
          <p:cNvPr id="1026"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rot="1038528">
            <a:off x="6265482" y="1514551"/>
            <a:ext cx="1808956" cy="192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66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ep-By-Step Guide">
  <a:themeElements>
    <a:clrScheme name="TVA Color Palette 1">
      <a:dk1>
        <a:srgbClr val="4F738A"/>
      </a:dk1>
      <a:lt1>
        <a:srgbClr val="F0F0F0"/>
      </a:lt1>
      <a:dk2>
        <a:srgbClr val="004A84"/>
      </a:dk2>
      <a:lt2>
        <a:srgbClr val="F0F0F0"/>
      </a:lt2>
      <a:accent1>
        <a:srgbClr val="004A84"/>
      </a:accent1>
      <a:accent2>
        <a:srgbClr val="007197"/>
      </a:accent2>
      <a:accent3>
        <a:srgbClr val="3AB0C8"/>
      </a:accent3>
      <a:accent4>
        <a:srgbClr val="80BD01"/>
      </a:accent4>
      <a:accent5>
        <a:srgbClr val="E53E30"/>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y">
  <a:themeElements>
    <a:clrScheme name="Custom 1 1">
      <a:dk1>
        <a:srgbClr val="4F738A"/>
      </a:dk1>
      <a:lt1>
        <a:srgbClr val="F0F0F0"/>
      </a:lt1>
      <a:dk2>
        <a:srgbClr val="004A84"/>
      </a:dk2>
      <a:lt2>
        <a:srgbClr val="F0F0F0"/>
      </a:lt2>
      <a:accent1>
        <a:srgbClr val="004A84"/>
      </a:accent1>
      <a:accent2>
        <a:srgbClr val="007197"/>
      </a:accent2>
      <a:accent3>
        <a:srgbClr val="3AB0C8"/>
      </a:accent3>
      <a:accent4>
        <a:srgbClr val="BCCD01"/>
      </a:accent4>
      <a:accent5>
        <a:srgbClr val="AF1556"/>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Step-By-Step Guide</Template>
  <TotalTime>1035</TotalTime>
  <Words>1690</Words>
  <Application>Microsoft Office PowerPoint</Application>
  <PresentationFormat>On-screen Show (16:9)</PresentationFormat>
  <Paragraphs>274</Paragraphs>
  <Slides>18</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Narrow</vt:lpstr>
      <vt:lpstr>Berlin Sans FB Demi</vt:lpstr>
      <vt:lpstr>Britannic Bold</vt:lpstr>
      <vt:lpstr>Calibri</vt:lpstr>
      <vt:lpstr>Courier New</vt:lpstr>
      <vt:lpstr>HelveticaNeueLT Std</vt:lpstr>
      <vt:lpstr>HelveticaNeueLT Std Thin</vt:lpstr>
      <vt:lpstr>Lucida Grande</vt:lpstr>
      <vt:lpstr>Step-By-Step Guide</vt:lpstr>
      <vt:lpstr>Grey</vt:lpstr>
      <vt:lpstr>HealthCheck Step-By-Step Guide</vt:lpstr>
      <vt:lpstr>Protects Your Privacy</vt:lpstr>
      <vt:lpstr>Where Do I Find Information About HealthCheck?</vt:lpstr>
      <vt:lpstr>Register with BlueAccess</vt:lpstr>
      <vt:lpstr>Attestation, Proof, And Audit</vt:lpstr>
      <vt:lpstr>Get Your Health Risk Measurements</vt:lpstr>
      <vt:lpstr>Taking Your Personal Health Assessment</vt:lpstr>
      <vt:lpstr>Get It Right The First Time</vt:lpstr>
      <vt:lpstr>First Time Participants</vt:lpstr>
      <vt:lpstr>Biometric View</vt:lpstr>
      <vt:lpstr>Member Wellness Center</vt:lpstr>
      <vt:lpstr>Points Matrix</vt:lpstr>
      <vt:lpstr>Point Opportunities</vt:lpstr>
      <vt:lpstr>Additional Point Opportunities</vt:lpstr>
      <vt:lpstr>2019 Challenges</vt:lpstr>
      <vt:lpstr>Communications</vt:lpstr>
      <vt:lpstr>Where To Go For Help</vt:lpstr>
      <vt:lpstr>PowerPoint Presentation</vt:lpstr>
    </vt:vector>
  </TitlesOfParts>
  <Company>Tennessee Valley Authority-TVA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HealthCheck Step-By-Step Guide</dc:title>
  <dc:creator>Smith, Sandie Siegel</dc:creator>
  <cp:lastModifiedBy>Smith, Sandie Siegel</cp:lastModifiedBy>
  <cp:revision>92</cp:revision>
  <dcterms:created xsi:type="dcterms:W3CDTF">2017-09-06T12:33:00Z</dcterms:created>
  <dcterms:modified xsi:type="dcterms:W3CDTF">2019-06-20T17:52:59Z</dcterms:modified>
</cp:coreProperties>
</file>